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webextensions/webextension2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147480064" r:id="rId2"/>
    <p:sldId id="2147480072" r:id="rId3"/>
    <p:sldId id="2147480068" r:id="rId4"/>
    <p:sldId id="2147480062" r:id="rId5"/>
    <p:sldId id="2147480063" r:id="rId6"/>
    <p:sldId id="2147479984" r:id="rId7"/>
    <p:sldId id="2147480042" r:id="rId8"/>
    <p:sldId id="2147479983" r:id="rId9"/>
    <p:sldId id="2147479975" r:id="rId10"/>
    <p:sldId id="214748007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5807720-90C4-DBD9-489D-BD35630D0455}" name="Dhruv  Desai" initials="DD" userId="S::Dhruv.Desai@Circuitry.ai::9541c061-0edb-4160-8bdf-379fc9c0c73b" providerId="AD"/>
  <p188:author id="{4E0B7A40-06D5-C512-4A90-4628C26C44BB}" name="Dean Brady" initials="" userId="S::Dean.Brady@Circuitry.ai::9b0de330-074a-4f00-8c11-0788c9642d26" providerId="AD"/>
  <p188:author id="{360A8340-70D8-961F-642D-90AF41A359FF}" name="Ariane Mercado" initials="AM" userId="S::ariane.mercado@circuitry.ai::e43d2e67-5e84-4997-bc7a-753c42bad709" providerId="AD"/>
  <p188:author id="{94723541-AB54-DBDE-57AB-524E2148012E}" name="Nathan Tarpey" initials="" userId="S::Nathan.Tarpey@Circuitry.ai::c1c00492-7384-4172-ad5f-1090ce542e39" providerId="AD"/>
  <p188:author id="{6ECD2852-5A07-0A65-F3B9-9852A11F7224}" name="Ashok Kartham" initials="AK" userId="S::Ashok.Kartham@Circuitry.ai::8da7693b-7c38-4e45-9ca6-fc98b1eb0bf9" providerId="AD"/>
  <p188:author id="{A74BA775-1378-9332-8A26-52962B7F83DB}" name="Ariane Mercado" initials="" userId="S::Ariane.Mercado@Circuitry.ai::e43d2e67-5e84-4997-bc7a-753c42bad709" providerId="AD"/>
  <p188:author id="{C514839A-3D39-3BF2-8A99-2E6EE2D0AA73}" name="Dean Brady" initials="DB" userId="S::dean.brady@circuitry.ai::9b0de330-074a-4f00-8c11-0788c9642d26" providerId="AD"/>
  <p188:author id="{CB63679C-C0BA-7AA7-9BA8-9F81089B598C}" name="Mike Woellert" initials="" userId="S::Mike.Woellert@Circuitry.ai::2343d8e9-5607-4d27-a02c-c0710111ca76" providerId="AD"/>
  <p188:author id="{6D3E92A7-802B-E663-F9CA-8032164F19D7}" name="Josh Russell" initials="" userId="S::Josh.Russell@Circuitry.ai::31228753-01a7-4dc0-bc5f-d7e9eedbec25" providerId="AD"/>
  <p188:author id="{95FDDEE2-8A3D-999B-2EA4-450103112C90}" name="Ashok Kartham" initials="AK" userId="S::ashok.kartham@circuitry.ai::8da7693b-7c38-4e45-9ca6-fc98b1eb0bf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F"/>
    <a:srgbClr val="FAF8FF"/>
    <a:srgbClr val="F4F2FF"/>
    <a:srgbClr val="EFEFFA"/>
    <a:srgbClr val="F2F2F2"/>
    <a:srgbClr val="FAA434"/>
    <a:srgbClr val="0E367C"/>
    <a:srgbClr val="427ADD"/>
    <a:srgbClr val="678EC6"/>
    <a:srgbClr val="1538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96"/>
    <p:restoredTop sz="57412"/>
  </p:normalViewPr>
  <p:slideViewPr>
    <p:cSldViewPr snapToGrid="0">
      <p:cViewPr varScale="1">
        <p:scale>
          <a:sx n="82" d="100"/>
          <a:sy n="82" d="100"/>
        </p:scale>
        <p:origin x="2872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1A80CA-2CA7-4E08-9D71-D09CD1C1772F}" type="datetimeFigureOut">
              <a:rPr lang="en-US" smtClean="0"/>
              <a:t>8/13/26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C56730-CE46-46C1-AB4F-E30D25E85B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C56730-CE46-46C1-AB4F-E30D25E85B2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1279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C56730-CE46-46C1-AB4F-E30D25E85B2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0679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DAB813-E434-4A68-9C8A-3BEA39969676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C56730-CE46-46C1-AB4F-E30D25E85B2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9622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DFC3E6-2358-FEF7-28AC-603FE9CC89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06083A-EAD6-D5D0-D51D-2743A558D3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56E693-05E5-233D-9139-F149D2C322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9CEC57-F3A0-D359-C539-020020B902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C56730-CE46-46C1-AB4F-E30D25E85B2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9309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EC30C2-DB09-0131-4311-DEE83EFA9F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363B5C-3A17-2807-DAAE-31FBB77B3C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5E15FD-CF52-FCCE-428F-5D32CE6853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endParaRPr lang="en-US">
              <a:latin typeface="Aptos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405F62-9B3E-A8B4-4496-35A6227CFF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C56730-CE46-46C1-AB4F-E30D25E85B2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1398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93DD31-2C2A-9208-CD8F-227B96610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678CA7-0D06-844A-1ACF-1D9E3D9CF7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30B1B3-FAD1-BA52-398D-78EC6DC80F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D82D88-F3B3-478B-9AA3-047C717CC1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C56730-CE46-46C1-AB4F-E30D25E85B2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1073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41BE33-C6D5-D7EC-686D-CEA8F42C13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1CFF15-B7DC-1E7C-D28D-88ACB41F6D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E542F7-3B06-A075-4FA7-908AD8ABEF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39C3F9-4C1D-0166-482D-ACF7CC2628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C56730-CE46-46C1-AB4F-E30D25E85B2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2354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708DC8-84A5-03B7-9B7D-AC954028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EB0685-FA40-04CA-6699-6FF357BCC1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3A3AA0-923E-89EA-FF58-0ED87A7AE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20EC72-FA56-E59E-2B6D-7E16CDFB58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C56730-CE46-46C1-AB4F-E30D25E85B2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3859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E1879A-363A-903E-862F-8820F6ECC1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AF065E-B737-2CB5-85E7-9F7FF30B06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B502F1-45C0-19A4-B3CA-DD2BDFF72C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endParaRPr lang="en-US">
              <a:latin typeface="Aptos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1A3CEC-451A-456C-52F1-D0535E4D20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C56730-CE46-46C1-AB4F-E30D25E85B2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267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2652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53148E6-C961-47AF-AAAB-06F075B2A51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22024" y="1332379"/>
            <a:ext cx="5369976" cy="2250830"/>
          </a:xfrm>
          <a:custGeom>
            <a:avLst/>
            <a:gdLst>
              <a:gd name="connsiteX0" fmla="*/ 0 w 5369976"/>
              <a:gd name="connsiteY0" fmla="*/ 0 h 2250830"/>
              <a:gd name="connsiteX1" fmla="*/ 5369976 w 5369976"/>
              <a:gd name="connsiteY1" fmla="*/ 0 h 2250830"/>
              <a:gd name="connsiteX2" fmla="*/ 5369976 w 5369976"/>
              <a:gd name="connsiteY2" fmla="*/ 2250830 h 2250830"/>
              <a:gd name="connsiteX3" fmla="*/ 0 w 5369976"/>
              <a:gd name="connsiteY3" fmla="*/ 2250830 h 2250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69976" h="2250830">
                <a:moveTo>
                  <a:pt x="0" y="0"/>
                </a:moveTo>
                <a:lnTo>
                  <a:pt x="5369976" y="0"/>
                </a:lnTo>
                <a:lnTo>
                  <a:pt x="5369976" y="2250830"/>
                </a:lnTo>
                <a:lnTo>
                  <a:pt x="0" y="225083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875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EFF3864-CA21-4EBE-877D-A752BF9BAB5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17591" y="1153020"/>
            <a:ext cx="3629465" cy="5704981"/>
          </a:xfrm>
          <a:custGeom>
            <a:avLst/>
            <a:gdLst>
              <a:gd name="connsiteX0" fmla="*/ 0 w 3629465"/>
              <a:gd name="connsiteY0" fmla="*/ 0 h 5704981"/>
              <a:gd name="connsiteX1" fmla="*/ 3629465 w 3629465"/>
              <a:gd name="connsiteY1" fmla="*/ 0 h 5704981"/>
              <a:gd name="connsiteX2" fmla="*/ 3629465 w 3629465"/>
              <a:gd name="connsiteY2" fmla="*/ 5704981 h 5704981"/>
              <a:gd name="connsiteX3" fmla="*/ 0 w 3629465"/>
              <a:gd name="connsiteY3" fmla="*/ 5704981 h 5704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29465" h="5704981">
                <a:moveTo>
                  <a:pt x="0" y="0"/>
                </a:moveTo>
                <a:lnTo>
                  <a:pt x="3629465" y="0"/>
                </a:lnTo>
                <a:lnTo>
                  <a:pt x="3629465" y="5704981"/>
                </a:lnTo>
                <a:lnTo>
                  <a:pt x="0" y="570498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6302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D1C191C-3ADD-4648-B51E-C0CEBFB331F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429000"/>
            <a:ext cx="4306654" cy="3429000"/>
          </a:xfrm>
          <a:custGeom>
            <a:avLst/>
            <a:gdLst>
              <a:gd name="connsiteX0" fmla="*/ 0 w 4306654"/>
              <a:gd name="connsiteY0" fmla="*/ 0 h 3429000"/>
              <a:gd name="connsiteX1" fmla="*/ 4306654 w 4306654"/>
              <a:gd name="connsiteY1" fmla="*/ 0 h 3429000"/>
              <a:gd name="connsiteX2" fmla="*/ 4306654 w 4306654"/>
              <a:gd name="connsiteY2" fmla="*/ 3429000 h 3429000"/>
              <a:gd name="connsiteX3" fmla="*/ 0 w 4306654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6654" h="3429000">
                <a:moveTo>
                  <a:pt x="0" y="0"/>
                </a:moveTo>
                <a:lnTo>
                  <a:pt x="4306654" y="0"/>
                </a:lnTo>
                <a:lnTo>
                  <a:pt x="4306654" y="3429000"/>
                </a:lnTo>
                <a:lnTo>
                  <a:pt x="0" y="3429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195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8020F1A-8B1E-4FFB-806E-EB4D9DC597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2002972"/>
            <a:ext cx="7532913" cy="4855029"/>
          </a:xfrm>
          <a:custGeom>
            <a:avLst/>
            <a:gdLst>
              <a:gd name="connsiteX0" fmla="*/ 0 w 7532913"/>
              <a:gd name="connsiteY0" fmla="*/ 0 h 4855029"/>
              <a:gd name="connsiteX1" fmla="*/ 7532913 w 7532913"/>
              <a:gd name="connsiteY1" fmla="*/ 0 h 4855029"/>
              <a:gd name="connsiteX2" fmla="*/ 7532913 w 7532913"/>
              <a:gd name="connsiteY2" fmla="*/ 4855029 h 4855029"/>
              <a:gd name="connsiteX3" fmla="*/ 0 w 7532913"/>
              <a:gd name="connsiteY3" fmla="*/ 4855029 h 4855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32913" h="4855029">
                <a:moveTo>
                  <a:pt x="0" y="0"/>
                </a:moveTo>
                <a:lnTo>
                  <a:pt x="7532913" y="0"/>
                </a:lnTo>
                <a:lnTo>
                  <a:pt x="7532913" y="4855029"/>
                </a:lnTo>
                <a:lnTo>
                  <a:pt x="0" y="485502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9365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1269232-F43C-4D6C-BFA5-6566678A81C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85388" y="0"/>
            <a:ext cx="4506612" cy="4252808"/>
          </a:xfrm>
          <a:custGeom>
            <a:avLst/>
            <a:gdLst>
              <a:gd name="connsiteX0" fmla="*/ 1118411 w 4506612"/>
              <a:gd name="connsiteY0" fmla="*/ 0 h 4252808"/>
              <a:gd name="connsiteX1" fmla="*/ 4506612 w 4506612"/>
              <a:gd name="connsiteY1" fmla="*/ 0 h 4252808"/>
              <a:gd name="connsiteX2" fmla="*/ 4506612 w 4506612"/>
              <a:gd name="connsiteY2" fmla="*/ 2519180 h 4252808"/>
              <a:gd name="connsiteX3" fmla="*/ 4474321 w 4506612"/>
              <a:gd name="connsiteY3" fmla="*/ 2644763 h 4252808"/>
              <a:gd name="connsiteX4" fmla="*/ 2288606 w 4506612"/>
              <a:gd name="connsiteY4" fmla="*/ 4252808 h 4252808"/>
              <a:gd name="connsiteX5" fmla="*/ 0 w 4506612"/>
              <a:gd name="connsiteY5" fmla="*/ 1964202 h 4252808"/>
              <a:gd name="connsiteX6" fmla="*/ 1009025 w 4506612"/>
              <a:gd name="connsiteY6" fmla="*/ 66454 h 4252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06612" h="4252808">
                <a:moveTo>
                  <a:pt x="1118411" y="0"/>
                </a:moveTo>
                <a:lnTo>
                  <a:pt x="4506612" y="0"/>
                </a:lnTo>
                <a:lnTo>
                  <a:pt x="4506612" y="2519180"/>
                </a:lnTo>
                <a:lnTo>
                  <a:pt x="4474321" y="2644763"/>
                </a:lnTo>
                <a:cubicBezTo>
                  <a:pt x="4184557" y="3576383"/>
                  <a:pt x="3315575" y="4252808"/>
                  <a:pt x="2288606" y="4252808"/>
                </a:cubicBezTo>
                <a:cubicBezTo>
                  <a:pt x="1024644" y="4252808"/>
                  <a:pt x="0" y="3228164"/>
                  <a:pt x="0" y="1964202"/>
                </a:cubicBezTo>
                <a:cubicBezTo>
                  <a:pt x="0" y="1174226"/>
                  <a:pt x="400252" y="477733"/>
                  <a:pt x="1009025" y="66454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AD7CAA3-D295-466C-A63F-80AF48E2B2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7263376 w 12192000"/>
              <a:gd name="connsiteY1" fmla="*/ 0 h 6858000"/>
              <a:gd name="connsiteX2" fmla="*/ 7195501 w 12192000"/>
              <a:gd name="connsiteY2" fmla="*/ 90767 h 6858000"/>
              <a:gd name="connsiteX3" fmla="*/ 6623246 w 12192000"/>
              <a:gd name="connsiteY3" fmla="*/ 1964202 h 6858000"/>
              <a:gd name="connsiteX4" fmla="*/ 9973994 w 12192000"/>
              <a:gd name="connsiteY4" fmla="*/ 5314950 h 6858000"/>
              <a:gd name="connsiteX5" fmla="*/ 12105381 w 12192000"/>
              <a:gd name="connsiteY5" fmla="*/ 4549802 h 6858000"/>
              <a:gd name="connsiteX6" fmla="*/ 12192000 w 12192000"/>
              <a:gd name="connsiteY6" fmla="*/ 4471078 h 6858000"/>
              <a:gd name="connsiteX7" fmla="*/ 12192000 w 12192000"/>
              <a:gd name="connsiteY7" fmla="*/ 6858000 h 6858000"/>
              <a:gd name="connsiteX8" fmla="*/ 0 w 12192000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7263376" y="0"/>
                </a:lnTo>
                <a:lnTo>
                  <a:pt x="7195501" y="90767"/>
                </a:lnTo>
                <a:cubicBezTo>
                  <a:pt x="6834209" y="625550"/>
                  <a:pt x="6623246" y="1270239"/>
                  <a:pt x="6623246" y="1964202"/>
                </a:cubicBezTo>
                <a:cubicBezTo>
                  <a:pt x="6623246" y="3814769"/>
                  <a:pt x="8123427" y="5314950"/>
                  <a:pt x="9973994" y="5314950"/>
                </a:cubicBezTo>
                <a:cubicBezTo>
                  <a:pt x="10783617" y="5314950"/>
                  <a:pt x="11526174" y="5027806"/>
                  <a:pt x="12105381" y="4549802"/>
                </a:cubicBezTo>
                <a:lnTo>
                  <a:pt x="12192000" y="4471078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0749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itle-Body tex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5A6FC364-9015-49AC-B307-D1C211962009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11162" y="1825625"/>
            <a:ext cx="11145838" cy="4351338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22000"/>
              <a:buFont typeface="Arial" panose="020B0604020202020204" pitchFamily="34" charset="0"/>
              <a:buNone/>
              <a:defRPr sz="2400" b="0" kern="1200">
                <a:solidFill>
                  <a:schemeClr val="tx1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22000"/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22000"/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22000"/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22000"/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7D944098-9E5B-4C61-8E49-35CCF64181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162" y="365125"/>
            <a:ext cx="11145838" cy="1325563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 spc="-150">
                <a:solidFill>
                  <a:schemeClr val="tx1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AD436910-0255-447C-9D48-4FA1B612EAFA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411162" y="1825625"/>
            <a:ext cx="11145838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22000"/>
              <a:buFont typeface="Arial" panose="020B0604020202020204" pitchFamily="34" charset="0"/>
              <a:buNone/>
              <a:defRPr sz="2400" b="0" kern="1200">
                <a:solidFill>
                  <a:schemeClr val="tx1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22000"/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22000"/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22000"/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22000"/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874655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36B9EA3-3D24-4B6B-9479-9ED58991732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8539" y="1915886"/>
            <a:ext cx="4513943" cy="4942114"/>
          </a:xfrm>
          <a:custGeom>
            <a:avLst/>
            <a:gdLst>
              <a:gd name="connsiteX0" fmla="*/ 0 w 4513943"/>
              <a:gd name="connsiteY0" fmla="*/ 0 h 4942114"/>
              <a:gd name="connsiteX1" fmla="*/ 4513943 w 4513943"/>
              <a:gd name="connsiteY1" fmla="*/ 0 h 4942114"/>
              <a:gd name="connsiteX2" fmla="*/ 4513943 w 4513943"/>
              <a:gd name="connsiteY2" fmla="*/ 4942114 h 4942114"/>
              <a:gd name="connsiteX3" fmla="*/ 0 w 4513943"/>
              <a:gd name="connsiteY3" fmla="*/ 4942114 h 494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43" h="4942114">
                <a:moveTo>
                  <a:pt x="0" y="0"/>
                </a:moveTo>
                <a:lnTo>
                  <a:pt x="4513943" y="0"/>
                </a:lnTo>
                <a:lnTo>
                  <a:pt x="4513943" y="4942114"/>
                </a:lnTo>
                <a:lnTo>
                  <a:pt x="0" y="494211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9424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43E3384-8651-4872-923E-30A9CE0A875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36621" y="1843317"/>
            <a:ext cx="3616751" cy="4238170"/>
          </a:xfrm>
          <a:custGeom>
            <a:avLst/>
            <a:gdLst>
              <a:gd name="connsiteX0" fmla="*/ 0 w 3616751"/>
              <a:gd name="connsiteY0" fmla="*/ 0 h 4238170"/>
              <a:gd name="connsiteX1" fmla="*/ 3616751 w 3616751"/>
              <a:gd name="connsiteY1" fmla="*/ 0 h 4238170"/>
              <a:gd name="connsiteX2" fmla="*/ 3616751 w 3616751"/>
              <a:gd name="connsiteY2" fmla="*/ 4238170 h 4238170"/>
              <a:gd name="connsiteX3" fmla="*/ 0 w 3616751"/>
              <a:gd name="connsiteY3" fmla="*/ 4238170 h 4238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16751" h="4238170">
                <a:moveTo>
                  <a:pt x="0" y="0"/>
                </a:moveTo>
                <a:lnTo>
                  <a:pt x="3616751" y="0"/>
                </a:lnTo>
                <a:lnTo>
                  <a:pt x="3616751" y="4238170"/>
                </a:lnTo>
                <a:lnTo>
                  <a:pt x="0" y="423817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567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C759DA3-30F4-49B3-86E1-CD138CE0E38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72457" y="2805280"/>
            <a:ext cx="5254172" cy="3290722"/>
          </a:xfrm>
          <a:custGeom>
            <a:avLst/>
            <a:gdLst>
              <a:gd name="connsiteX0" fmla="*/ 0 w 5254172"/>
              <a:gd name="connsiteY0" fmla="*/ 0 h 3290722"/>
              <a:gd name="connsiteX1" fmla="*/ 5254172 w 5254172"/>
              <a:gd name="connsiteY1" fmla="*/ 0 h 3290722"/>
              <a:gd name="connsiteX2" fmla="*/ 5254172 w 5254172"/>
              <a:gd name="connsiteY2" fmla="*/ 3290722 h 3290722"/>
              <a:gd name="connsiteX3" fmla="*/ 0 w 5254172"/>
              <a:gd name="connsiteY3" fmla="*/ 3290722 h 3290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54172" h="3290722">
                <a:moveTo>
                  <a:pt x="0" y="0"/>
                </a:moveTo>
                <a:lnTo>
                  <a:pt x="5254172" y="0"/>
                </a:lnTo>
                <a:lnTo>
                  <a:pt x="5254172" y="3290722"/>
                </a:lnTo>
                <a:lnTo>
                  <a:pt x="0" y="329072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230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F4E4599-5598-4F3A-8D4B-57DC7E8F92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3106057"/>
          </a:xfrm>
          <a:custGeom>
            <a:avLst/>
            <a:gdLst>
              <a:gd name="connsiteX0" fmla="*/ 0 w 12192000"/>
              <a:gd name="connsiteY0" fmla="*/ 0 h 3106057"/>
              <a:gd name="connsiteX1" fmla="*/ 12192000 w 12192000"/>
              <a:gd name="connsiteY1" fmla="*/ 0 h 3106057"/>
              <a:gd name="connsiteX2" fmla="*/ 12192000 w 12192000"/>
              <a:gd name="connsiteY2" fmla="*/ 3106057 h 3106057"/>
              <a:gd name="connsiteX3" fmla="*/ 0 w 12192000"/>
              <a:gd name="connsiteY3" fmla="*/ 3106057 h 3106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106057">
                <a:moveTo>
                  <a:pt x="0" y="0"/>
                </a:moveTo>
                <a:lnTo>
                  <a:pt x="12192000" y="0"/>
                </a:lnTo>
                <a:lnTo>
                  <a:pt x="12192000" y="3106057"/>
                </a:lnTo>
                <a:lnTo>
                  <a:pt x="0" y="31060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2304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598E47A-A3F3-4CC2-9E21-C91C9DB69A4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07364" y="2512670"/>
            <a:ext cx="2977272" cy="2977272"/>
          </a:xfrm>
          <a:custGeom>
            <a:avLst/>
            <a:gdLst>
              <a:gd name="connsiteX0" fmla="*/ 1488636 w 2977272"/>
              <a:gd name="connsiteY0" fmla="*/ 0 h 2977272"/>
              <a:gd name="connsiteX1" fmla="*/ 2977272 w 2977272"/>
              <a:gd name="connsiteY1" fmla="*/ 1488636 h 2977272"/>
              <a:gd name="connsiteX2" fmla="*/ 1488636 w 2977272"/>
              <a:gd name="connsiteY2" fmla="*/ 2977272 h 2977272"/>
              <a:gd name="connsiteX3" fmla="*/ 0 w 2977272"/>
              <a:gd name="connsiteY3" fmla="*/ 1488636 h 2977272"/>
              <a:gd name="connsiteX4" fmla="*/ 1488636 w 2977272"/>
              <a:gd name="connsiteY4" fmla="*/ 0 h 2977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7272" h="2977272">
                <a:moveTo>
                  <a:pt x="1488636" y="0"/>
                </a:moveTo>
                <a:cubicBezTo>
                  <a:pt x="2310787" y="0"/>
                  <a:pt x="2977272" y="666485"/>
                  <a:pt x="2977272" y="1488636"/>
                </a:cubicBezTo>
                <a:cubicBezTo>
                  <a:pt x="2977272" y="2310787"/>
                  <a:pt x="2310787" y="2977272"/>
                  <a:pt x="1488636" y="2977272"/>
                </a:cubicBezTo>
                <a:cubicBezTo>
                  <a:pt x="666485" y="2977272"/>
                  <a:pt x="0" y="2310787"/>
                  <a:pt x="0" y="1488636"/>
                </a:cubicBezTo>
                <a:cubicBezTo>
                  <a:pt x="0" y="666485"/>
                  <a:pt x="666485" y="0"/>
                  <a:pt x="148863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5119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93EC277-E6DB-498D-A91C-D367BEAB2A8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855698" y="1586183"/>
            <a:ext cx="2480604" cy="2570921"/>
          </a:xfrm>
          <a:custGeom>
            <a:avLst/>
            <a:gdLst>
              <a:gd name="connsiteX0" fmla="*/ 0 w 2480604"/>
              <a:gd name="connsiteY0" fmla="*/ 0 h 2570921"/>
              <a:gd name="connsiteX1" fmla="*/ 2480604 w 2480604"/>
              <a:gd name="connsiteY1" fmla="*/ 0 h 2570921"/>
              <a:gd name="connsiteX2" fmla="*/ 2480604 w 2480604"/>
              <a:gd name="connsiteY2" fmla="*/ 2570921 h 2570921"/>
              <a:gd name="connsiteX3" fmla="*/ 0 w 2480604"/>
              <a:gd name="connsiteY3" fmla="*/ 2570921 h 2570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0604" h="2570921">
                <a:moveTo>
                  <a:pt x="0" y="0"/>
                </a:moveTo>
                <a:lnTo>
                  <a:pt x="2480604" y="0"/>
                </a:lnTo>
                <a:lnTo>
                  <a:pt x="2480604" y="2570921"/>
                </a:lnTo>
                <a:lnTo>
                  <a:pt x="0" y="257092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763B51B-5354-4F72-8FA9-301109803B1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505249" y="1586183"/>
            <a:ext cx="2480604" cy="2570921"/>
          </a:xfrm>
          <a:custGeom>
            <a:avLst/>
            <a:gdLst>
              <a:gd name="connsiteX0" fmla="*/ 0 w 2480604"/>
              <a:gd name="connsiteY0" fmla="*/ 0 h 2570921"/>
              <a:gd name="connsiteX1" fmla="*/ 2480604 w 2480604"/>
              <a:gd name="connsiteY1" fmla="*/ 0 h 2570921"/>
              <a:gd name="connsiteX2" fmla="*/ 2480604 w 2480604"/>
              <a:gd name="connsiteY2" fmla="*/ 2570921 h 2570921"/>
              <a:gd name="connsiteX3" fmla="*/ 0 w 2480604"/>
              <a:gd name="connsiteY3" fmla="*/ 2570921 h 2570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0604" h="2570921">
                <a:moveTo>
                  <a:pt x="0" y="0"/>
                </a:moveTo>
                <a:lnTo>
                  <a:pt x="2480604" y="0"/>
                </a:lnTo>
                <a:lnTo>
                  <a:pt x="2480604" y="2570921"/>
                </a:lnTo>
                <a:lnTo>
                  <a:pt x="0" y="257092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3E91BEB-4493-4B78-A70D-33782790CEE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06147" y="1586183"/>
            <a:ext cx="2480604" cy="2570921"/>
          </a:xfrm>
          <a:custGeom>
            <a:avLst/>
            <a:gdLst>
              <a:gd name="connsiteX0" fmla="*/ 0 w 2480604"/>
              <a:gd name="connsiteY0" fmla="*/ 0 h 2570921"/>
              <a:gd name="connsiteX1" fmla="*/ 2480604 w 2480604"/>
              <a:gd name="connsiteY1" fmla="*/ 0 h 2570921"/>
              <a:gd name="connsiteX2" fmla="*/ 2480604 w 2480604"/>
              <a:gd name="connsiteY2" fmla="*/ 2570921 h 2570921"/>
              <a:gd name="connsiteX3" fmla="*/ 0 w 2480604"/>
              <a:gd name="connsiteY3" fmla="*/ 2570921 h 2570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0604" h="2570921">
                <a:moveTo>
                  <a:pt x="0" y="0"/>
                </a:moveTo>
                <a:lnTo>
                  <a:pt x="2480604" y="0"/>
                </a:lnTo>
                <a:lnTo>
                  <a:pt x="2480604" y="2570921"/>
                </a:lnTo>
                <a:lnTo>
                  <a:pt x="0" y="257092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2927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D3FA540-01D0-488B-84FA-53C8235E1E8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573079" y="1921566"/>
            <a:ext cx="2292626" cy="1961322"/>
          </a:xfrm>
          <a:custGeom>
            <a:avLst/>
            <a:gdLst>
              <a:gd name="connsiteX0" fmla="*/ 0 w 2292626"/>
              <a:gd name="connsiteY0" fmla="*/ 0 h 1961322"/>
              <a:gd name="connsiteX1" fmla="*/ 2292626 w 2292626"/>
              <a:gd name="connsiteY1" fmla="*/ 0 h 1961322"/>
              <a:gd name="connsiteX2" fmla="*/ 2292626 w 2292626"/>
              <a:gd name="connsiteY2" fmla="*/ 1961322 h 1961322"/>
              <a:gd name="connsiteX3" fmla="*/ 0 w 2292626"/>
              <a:gd name="connsiteY3" fmla="*/ 1961322 h 1961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2626" h="1961322">
                <a:moveTo>
                  <a:pt x="0" y="0"/>
                </a:moveTo>
                <a:lnTo>
                  <a:pt x="2292626" y="0"/>
                </a:lnTo>
                <a:lnTo>
                  <a:pt x="2292626" y="1961322"/>
                </a:lnTo>
                <a:lnTo>
                  <a:pt x="0" y="196132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BF6EC45-906D-43A3-8A2B-DD4DEA4D6C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15604" y="4134679"/>
            <a:ext cx="2292626" cy="1961322"/>
          </a:xfrm>
          <a:custGeom>
            <a:avLst/>
            <a:gdLst>
              <a:gd name="connsiteX0" fmla="*/ 0 w 2292626"/>
              <a:gd name="connsiteY0" fmla="*/ 0 h 1961322"/>
              <a:gd name="connsiteX1" fmla="*/ 2292626 w 2292626"/>
              <a:gd name="connsiteY1" fmla="*/ 0 h 1961322"/>
              <a:gd name="connsiteX2" fmla="*/ 2292626 w 2292626"/>
              <a:gd name="connsiteY2" fmla="*/ 1961322 h 1961322"/>
              <a:gd name="connsiteX3" fmla="*/ 0 w 2292626"/>
              <a:gd name="connsiteY3" fmla="*/ 1961322 h 1961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2626" h="1961322">
                <a:moveTo>
                  <a:pt x="0" y="0"/>
                </a:moveTo>
                <a:lnTo>
                  <a:pt x="2292626" y="0"/>
                </a:lnTo>
                <a:lnTo>
                  <a:pt x="2292626" y="1961322"/>
                </a:lnTo>
                <a:lnTo>
                  <a:pt x="0" y="196132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0606FCD-B250-49F4-A654-C014B384759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026770" y="4134679"/>
            <a:ext cx="2292626" cy="1961322"/>
          </a:xfrm>
          <a:custGeom>
            <a:avLst/>
            <a:gdLst>
              <a:gd name="connsiteX0" fmla="*/ 0 w 2292626"/>
              <a:gd name="connsiteY0" fmla="*/ 0 h 1961322"/>
              <a:gd name="connsiteX1" fmla="*/ 2292626 w 2292626"/>
              <a:gd name="connsiteY1" fmla="*/ 0 h 1961322"/>
              <a:gd name="connsiteX2" fmla="*/ 2292626 w 2292626"/>
              <a:gd name="connsiteY2" fmla="*/ 1961322 h 1961322"/>
              <a:gd name="connsiteX3" fmla="*/ 0 w 2292626"/>
              <a:gd name="connsiteY3" fmla="*/ 1961322 h 1961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2626" h="1961322">
                <a:moveTo>
                  <a:pt x="0" y="0"/>
                </a:moveTo>
                <a:lnTo>
                  <a:pt x="2292626" y="0"/>
                </a:lnTo>
                <a:lnTo>
                  <a:pt x="2292626" y="1961322"/>
                </a:lnTo>
                <a:lnTo>
                  <a:pt x="0" y="196132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3730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F18C402-FE2A-4139-A43B-01D9063195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159263" y="1674055"/>
            <a:ext cx="4032737" cy="5183945"/>
          </a:xfrm>
          <a:custGeom>
            <a:avLst/>
            <a:gdLst>
              <a:gd name="connsiteX0" fmla="*/ 0 w 4032737"/>
              <a:gd name="connsiteY0" fmla="*/ 0 h 5183945"/>
              <a:gd name="connsiteX1" fmla="*/ 4032737 w 4032737"/>
              <a:gd name="connsiteY1" fmla="*/ 0 h 5183945"/>
              <a:gd name="connsiteX2" fmla="*/ 4032737 w 4032737"/>
              <a:gd name="connsiteY2" fmla="*/ 5183945 h 5183945"/>
              <a:gd name="connsiteX3" fmla="*/ 0 w 4032737"/>
              <a:gd name="connsiteY3" fmla="*/ 5183945 h 5183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2737" h="5183945">
                <a:moveTo>
                  <a:pt x="0" y="0"/>
                </a:moveTo>
                <a:lnTo>
                  <a:pt x="4032737" y="0"/>
                </a:lnTo>
                <a:lnTo>
                  <a:pt x="4032737" y="5183945"/>
                </a:lnTo>
                <a:lnTo>
                  <a:pt x="0" y="518394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5804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8300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1" r:id="rId3"/>
    <p:sldLayoutId id="2147483660" r:id="rId4"/>
    <p:sldLayoutId id="2147483659" r:id="rId5"/>
    <p:sldLayoutId id="2147483658" r:id="rId6"/>
    <p:sldLayoutId id="2147483657" r:id="rId7"/>
    <p:sldLayoutId id="2147483656" r:id="rId8"/>
    <p:sldLayoutId id="2147483655" r:id="rId9"/>
    <p:sldLayoutId id="2147483654" r:id="rId10"/>
    <p:sldLayoutId id="2147483653" r:id="rId11"/>
    <p:sldLayoutId id="2147483652" r:id="rId12"/>
    <p:sldLayoutId id="2147483651" r:id="rId13"/>
    <p:sldLayoutId id="2147483650" r:id="rId14"/>
    <p:sldLayoutId id="2147483665" r:id="rId15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ircuitry.ai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.sv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1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8.svg"/><Relationship Id="rId5" Type="http://schemas.openxmlformats.org/officeDocument/2006/relationships/image" Target="../media/image10.jpe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E0EBEF7E-FB1A-4660-BAD4-44479A021FF0}"/>
              </a:ext>
            </a:extLst>
          </p:cNvPr>
          <p:cNvSpPr/>
          <p:nvPr/>
        </p:nvSpPr>
        <p:spPr>
          <a:xfrm>
            <a:off x="692548" y="1934193"/>
            <a:ext cx="6263937" cy="253851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ts val="6500"/>
              </a:lnSpc>
            </a:pPr>
            <a:r>
              <a:rPr lang="en-US" sz="4000" spc="-150">
                <a:latin typeface="Poppins" pitchFamily="2" charset="77"/>
                <a:ea typeface="+mn-lt"/>
                <a:cs typeface="Poppins" pitchFamily="2" charset="77"/>
              </a:rPr>
              <a:t>AI-powered Autonomous Support for Mission-critical Service at Scale</a:t>
            </a:r>
            <a:endParaRPr lang="en-US" sz="4000" b="1" spc="-150">
              <a:latin typeface="Poppins" pitchFamily="2" charset="77"/>
              <a:ea typeface="Inter Bold" panose="02000503000000020004" pitchFamily="2" charset="0"/>
              <a:cs typeface="Poppins" pitchFamily="2" charset="77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12BB2D4-0B38-4E67-8244-C8191FF41CB5}"/>
              </a:ext>
            </a:extLst>
          </p:cNvPr>
          <p:cNvSpPr/>
          <p:nvPr/>
        </p:nvSpPr>
        <p:spPr>
          <a:xfrm>
            <a:off x="694203" y="1542903"/>
            <a:ext cx="6080223" cy="33855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600">
                <a:latin typeface="Poppins"/>
                <a:ea typeface="Roboto"/>
                <a:cs typeface="Poppins"/>
              </a:rPr>
              <a:t>Service AI that Delivers the Right Fix, Right Part, Right Now. 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27A14C2-15D4-4F88-B4C9-53C33C6ECDD2}"/>
              </a:ext>
            </a:extLst>
          </p:cNvPr>
          <p:cNvCxnSpPr>
            <a:cxnSpLocks/>
          </p:cNvCxnSpPr>
          <p:nvPr/>
        </p:nvCxnSpPr>
        <p:spPr>
          <a:xfrm>
            <a:off x="750928" y="4477493"/>
            <a:ext cx="1055711" cy="0"/>
          </a:xfrm>
          <a:prstGeom prst="line">
            <a:avLst/>
          </a:prstGeom>
          <a:ln w="254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99B92C6D-944E-6BD2-F716-231756E985C9}"/>
              </a:ext>
            </a:extLst>
          </p:cNvPr>
          <p:cNvSpPr/>
          <p:nvPr/>
        </p:nvSpPr>
        <p:spPr>
          <a:xfrm>
            <a:off x="6437324" y="5834493"/>
            <a:ext cx="1515853" cy="28277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ts val="1500"/>
              </a:lnSpc>
            </a:pPr>
            <a:r>
              <a:rPr lang="en-US" sz="1200">
                <a:latin typeface="Poppins"/>
                <a:ea typeface="Roboto"/>
                <a:cs typeface="Poppins"/>
              </a:rPr>
              <a:t>Aug 2026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47EAE00-C40B-72B2-965C-E977CE8C1664}"/>
              </a:ext>
            </a:extLst>
          </p:cNvPr>
          <p:cNvCxnSpPr>
            <a:cxnSpLocks/>
          </p:cNvCxnSpPr>
          <p:nvPr/>
        </p:nvCxnSpPr>
        <p:spPr>
          <a:xfrm>
            <a:off x="6341814" y="5820733"/>
            <a:ext cx="0" cy="341371"/>
          </a:xfrm>
          <a:prstGeom prst="line">
            <a:avLst/>
          </a:prstGeom>
          <a:ln w="254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5EF6ABA2-062C-ED65-6A54-56920057943D}"/>
              </a:ext>
            </a:extLst>
          </p:cNvPr>
          <p:cNvSpPr/>
          <p:nvPr/>
        </p:nvSpPr>
        <p:spPr>
          <a:xfrm>
            <a:off x="734599" y="5726831"/>
            <a:ext cx="4879817" cy="47205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ts val="1500"/>
              </a:lnSpc>
            </a:pPr>
            <a:r>
              <a:rPr lang="en-US" sz="1200" b="1">
                <a:latin typeface="Poppins"/>
                <a:ea typeface="Inter" panose="020B0502030000000004" pitchFamily="2" charset="0"/>
                <a:cs typeface="Poppins"/>
              </a:rPr>
              <a:t>Ashok Kartham, CEO, Circuitry.ai </a:t>
            </a:r>
          </a:p>
          <a:p>
            <a:pPr>
              <a:lnSpc>
                <a:spcPts val="1500"/>
              </a:lnSpc>
            </a:pPr>
            <a:r>
              <a:rPr lang="en-US" sz="1200" b="1">
                <a:latin typeface="Poppins"/>
                <a:ea typeface="+mn-lt"/>
                <a:cs typeface="Poppins"/>
              </a:rPr>
              <a:t>Ramzi El-Achkar</a:t>
            </a:r>
            <a:r>
              <a:rPr lang="en-US" sz="1200" b="1">
                <a:latin typeface="Poppins"/>
                <a:ea typeface="Inter" panose="020B0502030000000004" pitchFamily="2" charset="0"/>
                <a:cs typeface="Poppins"/>
              </a:rPr>
              <a:t>, Director of Hardware Support, Hypertec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B9DFDF-12A3-7F07-D267-496449DFBA5F}"/>
              </a:ext>
            </a:extLst>
          </p:cNvPr>
          <p:cNvSpPr/>
          <p:nvPr/>
        </p:nvSpPr>
        <p:spPr>
          <a:xfrm>
            <a:off x="694203" y="4914774"/>
            <a:ext cx="6080223" cy="33855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600">
                <a:latin typeface="Poppins"/>
                <a:ea typeface="Roboto"/>
                <a:cs typeface="Poppins"/>
              </a:rPr>
              <a:t>Hypertec Case Study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0A9AC886-319E-86E6-BFB8-BAC27ED8425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55000" y="2095500"/>
            <a:ext cx="2794000" cy="1384300"/>
          </a:xfrm>
          <a:prstGeom prst="rect">
            <a:avLst/>
          </a:prstGeom>
        </p:spPr>
      </p:pic>
      <p:pic>
        <p:nvPicPr>
          <p:cNvPr id="17" name="Picture 16" descr="A black logo with black text&#10;&#10;AI-generated content may be incorrect.">
            <a:extLst>
              <a:ext uri="{FF2B5EF4-FFF2-40B4-BE49-F238E27FC236}">
                <a16:creationId xmlns:a16="http://schemas.microsoft.com/office/drawing/2014/main" id="{E74E4E37-994A-CA29-7409-347F49B971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1676" y="3927856"/>
            <a:ext cx="165100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18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BFF9AE5-7C50-863F-F8F5-1348F86D982B}"/>
              </a:ext>
            </a:extLst>
          </p:cNvPr>
          <p:cNvSpPr/>
          <p:nvPr/>
        </p:nvSpPr>
        <p:spPr>
          <a:xfrm>
            <a:off x="0" y="4032"/>
            <a:ext cx="12192000" cy="81403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89D6D859-FD3D-43BA-91B5-2AFEBF1D41E6}"/>
              </a:ext>
            </a:extLst>
          </p:cNvPr>
          <p:cNvSpPr/>
          <p:nvPr/>
        </p:nvSpPr>
        <p:spPr>
          <a:xfrm>
            <a:off x="6676571" y="1787909"/>
            <a:ext cx="4542972" cy="4003291"/>
          </a:xfrm>
          <a:prstGeom prst="round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CACAC9A-6A6B-4A43-A994-4A5D293C5DFA}"/>
              </a:ext>
            </a:extLst>
          </p:cNvPr>
          <p:cNvSpPr/>
          <p:nvPr/>
        </p:nvSpPr>
        <p:spPr>
          <a:xfrm>
            <a:off x="506113" y="159491"/>
            <a:ext cx="4143829" cy="47705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500" b="1">
                <a:latin typeface="Futura PT Heavy"/>
              </a:rPr>
              <a:t>CONTACT </a:t>
            </a:r>
            <a:r>
              <a:rPr lang="en-US" sz="2500" b="1">
                <a:solidFill>
                  <a:schemeClr val="accent6">
                    <a:lumMod val="60000"/>
                    <a:lumOff val="40000"/>
                  </a:schemeClr>
                </a:solidFill>
                <a:latin typeface="Futura PT Heavy"/>
              </a:rPr>
              <a:t>US</a:t>
            </a:r>
          </a:p>
        </p:txBody>
      </p:sp>
      <p:sp>
        <p:nvSpPr>
          <p:cNvPr id="6" name="Prevalence">
            <a:extLst>
              <a:ext uri="{FF2B5EF4-FFF2-40B4-BE49-F238E27FC236}">
                <a16:creationId xmlns:a16="http://schemas.microsoft.com/office/drawing/2014/main" id="{6409B93B-A682-4475-AE36-DF85DA16341E}"/>
              </a:ext>
            </a:extLst>
          </p:cNvPr>
          <p:cNvSpPr/>
          <p:nvPr/>
        </p:nvSpPr>
        <p:spPr>
          <a:xfrm>
            <a:off x="7090282" y="3270910"/>
            <a:ext cx="940130" cy="2500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0" tIns="0" rIns="0" bIns="0" anchor="ctr">
            <a:spAutoFit/>
          </a:bodyPr>
          <a:lstStyle>
            <a:lvl1pPr algn="l" defTabSz="1155700">
              <a:lnSpc>
                <a:spcPct val="90000"/>
              </a:lnSpc>
              <a:defRPr sz="3600">
                <a:solidFill>
                  <a:srgbClr val="323C40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</a:lstStyle>
          <a:p>
            <a:pPr>
              <a:lnSpc>
                <a:spcPts val="2000"/>
              </a:lnSpc>
            </a:pPr>
            <a:r>
              <a:rPr lang="en-US" sz="1600" b="1">
                <a:solidFill>
                  <a:schemeClr val="bg1"/>
                </a:solidFill>
                <a:latin typeface="Futura PT Heavy" panose="020B0502020204020303" pitchFamily="34" charset="77"/>
                <a:ea typeface="Inter Semi Bold" panose="02000703000000020004" pitchFamily="50" charset="0"/>
                <a:cs typeface="Inter Semi Bold" panose="02000703000000020004" pitchFamily="50" charset="0"/>
              </a:rPr>
              <a:t>Email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19008C-3EAD-42F1-8B48-D333F50BE04A}"/>
              </a:ext>
            </a:extLst>
          </p:cNvPr>
          <p:cNvSpPr txBox="1"/>
          <p:nvPr/>
        </p:nvSpPr>
        <p:spPr>
          <a:xfrm>
            <a:off x="7019162" y="3543334"/>
            <a:ext cx="22839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solidFill>
                  <a:schemeClr val="bg1"/>
                </a:solidFill>
                <a:effectLst/>
                <a:latin typeface="Poppins" pitchFamily="2" charset="77"/>
                <a:ea typeface="Roboto" panose="02000000000000000000" pitchFamily="2" charset="0"/>
                <a:cs typeface="Poppins" pitchFamily="2" charset="77"/>
              </a:rPr>
              <a:t>info@circuitry.ai</a:t>
            </a:r>
            <a:endParaRPr lang="en-US" sz="1000">
              <a:solidFill>
                <a:schemeClr val="bg1"/>
              </a:solidFill>
              <a:latin typeface="Poppins" pitchFamily="2" charset="77"/>
              <a:ea typeface="Roboto" panose="02000000000000000000" pitchFamily="2" charset="0"/>
              <a:cs typeface="Poppins" pitchFamily="2" charset="77"/>
            </a:endParaRPr>
          </a:p>
        </p:txBody>
      </p:sp>
      <p:sp>
        <p:nvSpPr>
          <p:cNvPr id="8" name="Prevalence">
            <a:extLst>
              <a:ext uri="{FF2B5EF4-FFF2-40B4-BE49-F238E27FC236}">
                <a16:creationId xmlns:a16="http://schemas.microsoft.com/office/drawing/2014/main" id="{C8DD6715-C904-4A67-918B-C473D123202C}"/>
              </a:ext>
            </a:extLst>
          </p:cNvPr>
          <p:cNvSpPr/>
          <p:nvPr/>
        </p:nvSpPr>
        <p:spPr>
          <a:xfrm>
            <a:off x="7090282" y="4025417"/>
            <a:ext cx="940130" cy="2500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0" tIns="0" rIns="0" bIns="0" anchor="ctr">
            <a:spAutoFit/>
          </a:bodyPr>
          <a:lstStyle>
            <a:lvl1pPr algn="l" defTabSz="1155700">
              <a:lnSpc>
                <a:spcPct val="90000"/>
              </a:lnSpc>
              <a:defRPr sz="3600">
                <a:solidFill>
                  <a:srgbClr val="323C40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</a:lstStyle>
          <a:p>
            <a:pPr>
              <a:lnSpc>
                <a:spcPts val="2000"/>
              </a:lnSpc>
            </a:pPr>
            <a:r>
              <a:rPr lang="en-US" sz="1600" b="1">
                <a:solidFill>
                  <a:schemeClr val="bg1"/>
                </a:solidFill>
                <a:latin typeface="Futura PT Heavy" panose="020B0502020204020303" pitchFamily="34" charset="77"/>
                <a:ea typeface="Inter Semi Bold" panose="02000703000000020004" pitchFamily="50" charset="0"/>
                <a:cs typeface="Inter Semi Bold" panose="02000703000000020004" pitchFamily="50" charset="0"/>
              </a:rPr>
              <a:t>Website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6C5339-641D-4979-BD8C-638438319C8B}"/>
              </a:ext>
            </a:extLst>
          </p:cNvPr>
          <p:cNvSpPr txBox="1"/>
          <p:nvPr/>
        </p:nvSpPr>
        <p:spPr>
          <a:xfrm>
            <a:off x="7019162" y="4269460"/>
            <a:ext cx="2270392" cy="282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000">
                <a:solidFill>
                  <a:schemeClr val="bg1"/>
                </a:solidFill>
                <a:effectLst/>
                <a:latin typeface="Poppins" pitchFamily="2" charset="77"/>
                <a:ea typeface="Roboto" panose="02000000000000000000" pitchFamily="2" charset="0"/>
                <a:cs typeface="Poppins" pitchFamily="2" charset="77"/>
                <a:hlinkClick r:id="rId3"/>
              </a:rPr>
              <a:t>https://circuitry.ai</a:t>
            </a:r>
            <a:endParaRPr lang="en-US" sz="1000">
              <a:solidFill>
                <a:schemeClr val="bg1"/>
              </a:solidFill>
              <a:latin typeface="Poppins" pitchFamily="2" charset="77"/>
              <a:ea typeface="Roboto" panose="02000000000000000000" pitchFamily="2" charset="0"/>
              <a:cs typeface="Poppins" pitchFamily="2" charset="77"/>
            </a:endParaRP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7A68F557-3E11-6149-6573-751E474C229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4" r="4334"/>
          <a:stretch/>
        </p:blipFill>
        <p:spPr>
          <a:xfrm>
            <a:off x="972457" y="1483108"/>
            <a:ext cx="5254172" cy="4612894"/>
          </a:xfrm>
          <a:prstGeom prst="round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C8D73-4845-C362-81C0-FE4EE597E586}"/>
              </a:ext>
            </a:extLst>
          </p:cNvPr>
          <p:cNvSpPr txBox="1"/>
          <p:nvPr/>
        </p:nvSpPr>
        <p:spPr>
          <a:xfrm>
            <a:off x="7019162" y="2356381"/>
            <a:ext cx="3801238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b="1">
                <a:solidFill>
                  <a:schemeClr val="bg1"/>
                </a:solidFill>
                <a:latin typeface="SFUIDisplay-Bold"/>
                <a:ea typeface="Roboto"/>
                <a:cs typeface="Poppins"/>
              </a:rPr>
              <a:t>Visit us at Booth 12 or meet us at the AI Innovations Lab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8296B799-3CCF-A2EC-66E4-FE520A84809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13231" y="159491"/>
            <a:ext cx="901291" cy="455866"/>
          </a:xfrm>
          <a:prstGeom prst="rect">
            <a:avLst/>
          </a:prstGeom>
        </p:spPr>
      </p:pic>
      <p:pic>
        <p:nvPicPr>
          <p:cNvPr id="5" name="Picture 4" descr="A qr code with black squares&#10;&#10;AI-generated content may be incorrect.">
            <a:extLst>
              <a:ext uri="{FF2B5EF4-FFF2-40B4-BE49-F238E27FC236}">
                <a16:creationId xmlns:a16="http://schemas.microsoft.com/office/drawing/2014/main" id="{A5F585DE-3CBF-735B-28C3-A730E13AF9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969" y="4776807"/>
            <a:ext cx="1014393" cy="1014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439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5D88BD8-8B32-834C-0542-4849FC0F55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161" y="0"/>
            <a:ext cx="12185522" cy="6858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AAFAB036-6983-791E-2143-F8F5B861224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5070" y="118642"/>
            <a:ext cx="901291" cy="455866"/>
          </a:xfrm>
          <a:prstGeom prst="rect">
            <a:avLst/>
          </a:prstGeom>
        </p:spPr>
      </p:pic>
      <p:sp>
        <p:nvSpPr>
          <p:cNvPr id="2" name="Circuitry.ai Summary Band">
            <a:extLst>
              <a:ext uri="{FF2B5EF4-FFF2-40B4-BE49-F238E27FC236}">
                <a16:creationId xmlns:a16="http://schemas.microsoft.com/office/drawing/2014/main" id="{0A89177F-3F3B-441B-A381-A222264E8FB2}"/>
              </a:ext>
            </a:extLst>
          </p:cNvPr>
          <p:cNvSpPr/>
          <p:nvPr/>
        </p:nvSpPr>
        <p:spPr>
          <a:xfrm>
            <a:off x="0" y="5816600"/>
            <a:ext cx="12192000" cy="1041400"/>
          </a:xfrm>
          <a:prstGeom prst="rect">
            <a:avLst/>
          </a:prstGeom>
          <a:solidFill>
            <a:srgbClr val="102F6B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3" name="Circuitry.ai Summary Accent">
            <a:extLst>
              <a:ext uri="{FF2B5EF4-FFF2-40B4-BE49-F238E27FC236}">
                <a16:creationId xmlns:a16="http://schemas.microsoft.com/office/drawing/2014/main" id="{E8F07737-9F91-4114-A4A5-413926F8FF67}"/>
              </a:ext>
            </a:extLst>
          </p:cNvPr>
          <p:cNvSpPr/>
          <p:nvPr/>
        </p:nvSpPr>
        <p:spPr>
          <a:xfrm>
            <a:off x="0" y="5816600"/>
            <a:ext cx="12192000" cy="63500"/>
          </a:xfrm>
          <a:prstGeom prst="rect">
            <a:avLst/>
          </a:prstGeom>
          <a:solidFill>
            <a:srgbClr val="C51F78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4" name="Circuitry.ai Summary Message">
            <a:extLst>
              <a:ext uri="{FF2B5EF4-FFF2-40B4-BE49-F238E27FC236}">
                <a16:creationId xmlns:a16="http://schemas.microsoft.com/office/drawing/2014/main" id="{D8294017-C906-4796-BF8C-B06231EC4667}"/>
              </a:ext>
            </a:extLst>
          </p:cNvPr>
          <p:cNvSpPr txBox="1"/>
          <p:nvPr/>
        </p:nvSpPr>
        <p:spPr>
          <a:xfrm>
            <a:off x="609600" y="6045200"/>
            <a:ext cx="10972800" cy="5588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en-US" sz="1700" b="1" dirty="0">
                <a:solidFill>
                  <a:srgbClr val="FFFFFF"/>
                </a:solidFill>
                <a:latin typeface="Arial"/>
                <a:cs typeface="Arial"/>
              </a:rPr>
              <a:t>Across all channels, Circuitry.ai’s AI Workers augment service teams with faster, more consistent </a:t>
            </a:r>
            <a:r>
              <a:rPr lang="en-US" sz="1700" b="1">
                <a:solidFill>
                  <a:srgbClr val="FFFFFF"/>
                </a:solidFill>
                <a:latin typeface="Arial"/>
                <a:cs typeface="Arial"/>
              </a:rPr>
              <a:t>decisions, then </a:t>
            </a:r>
            <a:r>
              <a:rPr lang="en-US" sz="1700" b="1" dirty="0">
                <a:solidFill>
                  <a:srgbClr val="FFFFFF"/>
                </a:solidFill>
                <a:latin typeface="Arial"/>
                <a:cs typeface="Arial"/>
              </a:rPr>
              <a:t>orchestrate those decisions into governed, autonomous service journeys.</a:t>
            </a:r>
          </a:p>
        </p:txBody>
      </p:sp>
    </p:spTree>
    <p:extLst>
      <p:ext uri="{BB962C8B-B14F-4D97-AF65-F5344CB8AC3E}">
        <p14:creationId xmlns:p14="http://schemas.microsoft.com/office/powerpoint/2010/main" val="4185019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5621AAB-DD3C-4C94-9B0C-4F9E5B202413}"/>
              </a:ext>
            </a:extLst>
          </p:cNvPr>
          <p:cNvSpPr/>
          <p:nvPr/>
        </p:nvSpPr>
        <p:spPr>
          <a:xfrm>
            <a:off x="6413500" y="4597400"/>
            <a:ext cx="5461000" cy="1778000"/>
          </a:xfrm>
          <a:prstGeom prst="rect">
            <a:avLst/>
          </a:prstGeom>
          <a:solidFill>
            <a:srgbClr val="F2F5FA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195EC5-8FDF-7CBA-EFDD-543E81A3BDCF}"/>
              </a:ext>
            </a:extLst>
          </p:cNvPr>
          <p:cNvSpPr/>
          <p:nvPr/>
        </p:nvSpPr>
        <p:spPr>
          <a:xfrm>
            <a:off x="-840" y="-2296"/>
            <a:ext cx="12192000" cy="81403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ontent Placeholder 1">
            <a:extLst>
              <a:ext uri="{FF2B5EF4-FFF2-40B4-BE49-F238E27FC236}">
                <a16:creationId xmlns:a16="http://schemas.microsoft.com/office/drawing/2014/main" id="{A8EC6129-FF05-D6A5-E6ED-4C6A6B8298A4}"/>
              </a:ext>
            </a:extLst>
          </p:cNvPr>
          <p:cNvSpPr txBox="1">
            <a:spLocks/>
          </p:cNvSpPr>
          <p:nvPr/>
        </p:nvSpPr>
        <p:spPr>
          <a:xfrm>
            <a:off x="6413500" y="2667000"/>
            <a:ext cx="5461000" cy="228600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>
              <a:spcAft>
                <a:spcPts val="800"/>
              </a:spcAft>
              <a:buFont typeface="Arial"/>
              <a:buChar char="•"/>
            </a:pPr>
            <a:r>
              <a:rPr lang="en-US" sz="1600">
                <a:solidFill>
                  <a:srgbClr val="323232"/>
                </a:solidFill>
              </a:rPr>
              <a:t>Global provider of high-performance computing, AI infrastructure, data center solutions, custom manufacturing, and lifecycle services.</a:t>
            </a:r>
          </a:p>
          <a:p>
            <a:pPr marL="228600" indent="-228600">
              <a:spcAft>
                <a:spcPts val="800"/>
              </a:spcAft>
              <a:buFont typeface="Arial"/>
              <a:buChar char="•"/>
            </a:pPr>
            <a:r>
              <a:rPr lang="en-US" sz="1600">
                <a:solidFill>
                  <a:srgbClr val="323232"/>
                </a:solidFill>
              </a:rPr>
              <a:t>Supports mission-critical data center environments where uptime and rapid response are essential.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AAC5F27-FC93-CA30-AC41-79D2E0B97477}"/>
              </a:ext>
            </a:extLst>
          </p:cNvPr>
          <p:cNvSpPr/>
          <p:nvPr/>
        </p:nvSpPr>
        <p:spPr>
          <a:xfrm>
            <a:off x="439614" y="159491"/>
            <a:ext cx="689161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b="1">
                <a:latin typeface="Futura PT Heavy" panose="020B0502020204020303" pitchFamily="34" charset="77"/>
              </a:rPr>
              <a:t>ABOUT </a:t>
            </a:r>
            <a:r>
              <a:rPr lang="en-US" sz="2500" b="1">
                <a:solidFill>
                  <a:schemeClr val="accent6">
                    <a:lumMod val="60000"/>
                    <a:lumOff val="40000"/>
                  </a:schemeClr>
                </a:solidFill>
                <a:latin typeface="Futura PT Heavy" panose="020B0502020204020303" pitchFamily="34" charset="77"/>
              </a:rPr>
              <a:t>HYPERTEC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BE82CE-DCB5-126A-FC66-D25B070169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6883" y="-4106"/>
            <a:ext cx="823107" cy="81584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32626CB-935B-B0C0-6006-3D71418F43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840" y="827314"/>
            <a:ext cx="5981564" cy="60306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5D6B0C6-C51E-4F9D-ADF0-60EAD4D01B4F}"/>
              </a:ext>
            </a:extLst>
          </p:cNvPr>
          <p:cNvSpPr txBox="1"/>
          <p:nvPr/>
        </p:nvSpPr>
        <p:spPr>
          <a:xfrm>
            <a:off x="6413500" y="1206500"/>
            <a:ext cx="2540000" cy="660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en-US" sz="4000" b="1">
                <a:solidFill>
                  <a:srgbClr val="194796"/>
                </a:solidFill>
              </a:rPr>
              <a:t>3,000+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E7788B-8E12-41F7-BB71-B6A33E2E4823}"/>
              </a:ext>
            </a:extLst>
          </p:cNvPr>
          <p:cNvSpPr txBox="1"/>
          <p:nvPr/>
        </p:nvSpPr>
        <p:spPr>
          <a:xfrm>
            <a:off x="6413500" y="1905000"/>
            <a:ext cx="2540000" cy="3048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en-US" sz="1500" b="1">
                <a:solidFill>
                  <a:srgbClr val="323232"/>
                </a:solidFill>
              </a:rPr>
              <a:t>Customers worldwide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CCAD8A-7B67-41A6-A71B-1CC95BEA9BDF}"/>
              </a:ext>
            </a:extLst>
          </p:cNvPr>
          <p:cNvSpPr txBox="1"/>
          <p:nvPr/>
        </p:nvSpPr>
        <p:spPr>
          <a:xfrm>
            <a:off x="9271000" y="1206500"/>
            <a:ext cx="2540000" cy="660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en-US" sz="4000" b="1">
                <a:solidFill>
                  <a:srgbClr val="194796"/>
                </a:solidFill>
              </a:rPr>
              <a:t>80+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A2A573-370F-40ED-869B-32E2E2859A65}"/>
              </a:ext>
            </a:extLst>
          </p:cNvPr>
          <p:cNvSpPr txBox="1"/>
          <p:nvPr/>
        </p:nvSpPr>
        <p:spPr>
          <a:xfrm>
            <a:off x="9271000" y="1905000"/>
            <a:ext cx="2540000" cy="3048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en-US" sz="1500" b="1">
                <a:solidFill>
                  <a:srgbClr val="323232"/>
                </a:solidFill>
              </a:rPr>
              <a:t>Countries served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4F5EF87-7DCB-4785-841A-535C4D783363}"/>
              </a:ext>
            </a:extLst>
          </p:cNvPr>
          <p:cNvSpPr txBox="1"/>
          <p:nvPr/>
        </p:nvSpPr>
        <p:spPr>
          <a:xfrm>
            <a:off x="6616700" y="5003800"/>
            <a:ext cx="5080000" cy="2540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en-US" sz="1400" b="1">
                <a:solidFill>
                  <a:srgbClr val="194796"/>
                </a:solidFill>
              </a:rPr>
              <a:t>TRUSTED BY TECHNOLOGY LEADERS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3FD5529-46DE-43A0-BC09-42C36D7FABFC}"/>
              </a:ext>
            </a:extLst>
          </p:cNvPr>
          <p:cNvSpPr txBox="1"/>
          <p:nvPr/>
        </p:nvSpPr>
        <p:spPr>
          <a:xfrm>
            <a:off x="6616700" y="5334000"/>
            <a:ext cx="5080000" cy="7620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nn-NO" b="1">
                <a:solidFill>
                  <a:srgbClr val="323232"/>
                </a:solidFill>
              </a:rPr>
              <a:t>NVIDIA  ·  Intel  ·  AMD  ·  Microsoft  ·  Samsung</a:t>
            </a:r>
            <a:endParaRPr lang="en-US" b="1">
              <a:solidFill>
                <a:srgbClr val="32323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4878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078E7F-B34E-4B18-964C-9C75F5B0F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E0942AE-DE9E-4D49-F397-1BAD1AE93597}"/>
              </a:ext>
            </a:extLst>
          </p:cNvPr>
          <p:cNvSpPr/>
          <p:nvPr/>
        </p:nvSpPr>
        <p:spPr>
          <a:xfrm>
            <a:off x="0" y="0"/>
            <a:ext cx="12192000" cy="81403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60F772C-29F5-F5B6-148E-EE80A7848D4E}"/>
              </a:ext>
            </a:extLst>
          </p:cNvPr>
          <p:cNvSpPr txBox="1">
            <a:spLocks/>
          </p:cNvSpPr>
          <p:nvPr/>
        </p:nvSpPr>
        <p:spPr>
          <a:xfrm>
            <a:off x="508000" y="1422400"/>
            <a:ext cx="3429000" cy="40640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>
                <a:solidFill>
                  <a:srgbClr val="C2287B"/>
                </a:solidFill>
                <a:latin typeface="Poppins"/>
                <a:cs typeface="Poppins"/>
              </a:rPr>
              <a:t>Service challenges</a:t>
            </a:r>
            <a:endParaRPr lang="en-US" sz="2000" b="1">
              <a:solidFill>
                <a:srgbClr val="C2287B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CA22CAAF-535E-4F9B-ECB7-F14C44F88070}"/>
              </a:ext>
            </a:extLst>
          </p:cNvPr>
          <p:cNvSpPr txBox="1">
            <a:spLocks/>
          </p:cNvSpPr>
          <p:nvPr/>
        </p:nvSpPr>
        <p:spPr>
          <a:xfrm>
            <a:off x="8255000" y="1422400"/>
            <a:ext cx="3429000" cy="40640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>
                <a:solidFill>
                  <a:srgbClr val="194796"/>
                </a:solidFill>
                <a:latin typeface="Poppins"/>
                <a:cs typeface="Poppins"/>
              </a:rPr>
              <a:t>Business impact</a:t>
            </a:r>
            <a:endParaRPr lang="en-US" sz="2000" b="1">
              <a:solidFill>
                <a:srgbClr val="194796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4C9E020-2D9E-A94D-CCC9-25BD2E2736E0}"/>
              </a:ext>
            </a:extLst>
          </p:cNvPr>
          <p:cNvSpPr/>
          <p:nvPr/>
        </p:nvSpPr>
        <p:spPr>
          <a:xfrm>
            <a:off x="292100" y="127000"/>
            <a:ext cx="10287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b="1">
                <a:latin typeface="Futura PT Heavy" panose="020B0502020204020303" pitchFamily="34" charset="77"/>
              </a:rPr>
              <a:t>FROM REACTIVE SUPPORT TO </a:t>
            </a:r>
            <a:r>
              <a:rPr lang="en-US" sz="2500" b="1">
                <a:solidFill>
                  <a:schemeClr val="accent6">
                    <a:lumMod val="60000"/>
                    <a:lumOff val="40000"/>
                  </a:schemeClr>
                </a:solidFill>
                <a:latin typeface="Futura PT Heavy" panose="020B0502020204020303" pitchFamily="34" charset="77"/>
              </a:rPr>
              <a:t>AUTONOMOUS SERVICE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F8873D-8A61-2A16-AD80-CF32781E45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8336" y="-1765"/>
            <a:ext cx="796656" cy="803912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FAC3D95E-F321-1E6F-DA13-5E96228282A6}"/>
              </a:ext>
            </a:extLst>
          </p:cNvPr>
          <p:cNvSpPr txBox="1">
            <a:spLocks/>
          </p:cNvSpPr>
          <p:nvPr/>
        </p:nvSpPr>
        <p:spPr>
          <a:xfrm>
            <a:off x="508000" y="889000"/>
            <a:ext cx="11176000" cy="50800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700" b="1">
                <a:solidFill>
                  <a:srgbClr val="194796"/>
                </a:solidFill>
              </a:rPr>
              <a:t>Lower cost to serve, faster and more accurate answers</a:t>
            </a:r>
            <a:r>
              <a:rPr lang="en-US" sz="1700">
                <a:solidFill>
                  <a:srgbClr val="5A5A5A"/>
                </a:solidFill>
              </a:rPr>
              <a:t> — AI absorbs routine support volume so experts focus on the complex work that drives growth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CD6DC59-EFFF-47C0-88D7-B4BEC41CAB4E}"/>
              </a:ext>
            </a:extLst>
          </p:cNvPr>
          <p:cNvSpPr/>
          <p:nvPr/>
        </p:nvSpPr>
        <p:spPr>
          <a:xfrm>
            <a:off x="508000" y="1905000"/>
            <a:ext cx="3429000" cy="609600"/>
          </a:xfrm>
          <a:prstGeom prst="roundRect">
            <a:avLst/>
          </a:prstGeom>
          <a:solidFill>
            <a:srgbClr val="FFFFFF"/>
          </a:solidFill>
          <a:ln w="12700" cap="flat" cmpd="sng" algn="ctr">
            <a:solidFill>
              <a:srgbClr val="C9D3E4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rtlCol="0" anchor="ctr" anchorCtr="0">
            <a:noAutofit/>
          </a:bodyPr>
          <a:lstStyle/>
          <a:p>
            <a:pPr algn="ctr">
              <a:buNone/>
            </a:pPr>
            <a:r>
              <a:rPr lang="en-US" sz="1400" b="1">
                <a:solidFill>
                  <a:srgbClr val="323232"/>
                </a:solidFill>
              </a:rPr>
              <a:t>Rapid AI-driven growth without adding support headcount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6FFD19A-6DD8-4F91-8CB7-A3D4C351A626}"/>
              </a:ext>
            </a:extLst>
          </p:cNvPr>
          <p:cNvSpPr/>
          <p:nvPr/>
        </p:nvSpPr>
        <p:spPr>
          <a:xfrm>
            <a:off x="508000" y="2616200"/>
            <a:ext cx="3429000" cy="609600"/>
          </a:xfrm>
          <a:prstGeom prst="roundRect">
            <a:avLst/>
          </a:prstGeom>
          <a:solidFill>
            <a:srgbClr val="FFFFFF"/>
          </a:solidFill>
          <a:ln w="12700" cap="flat" cmpd="sng" algn="ctr">
            <a:solidFill>
              <a:srgbClr val="C9D3E4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rtlCol="0" anchor="ctr" anchorCtr="0">
            <a:noAutofit/>
          </a:bodyPr>
          <a:lstStyle/>
          <a:p>
            <a:pPr algn="ctr">
              <a:buNone/>
            </a:pPr>
            <a:r>
              <a:rPr lang="en-US" sz="1400" b="1">
                <a:solidFill>
                  <a:srgbClr val="323232"/>
                </a:solidFill>
              </a:rPr>
              <a:t>Customers need faster, accurate answers on complex GPU systems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00DF33F-0C7A-41FB-A934-0A51ABE0D7EE}"/>
              </a:ext>
            </a:extLst>
          </p:cNvPr>
          <p:cNvSpPr/>
          <p:nvPr/>
        </p:nvSpPr>
        <p:spPr>
          <a:xfrm>
            <a:off x="508000" y="3327400"/>
            <a:ext cx="3429000" cy="609600"/>
          </a:xfrm>
          <a:prstGeom prst="roundRect">
            <a:avLst/>
          </a:prstGeom>
          <a:solidFill>
            <a:srgbClr val="FFFFFF"/>
          </a:solidFill>
          <a:ln w="12700" cap="flat" cmpd="sng" algn="ctr">
            <a:solidFill>
              <a:srgbClr val="C9D3E4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rtlCol="0" anchor="ctr" anchorCtr="0">
            <a:noAutofit/>
          </a:bodyPr>
          <a:lstStyle/>
          <a:p>
            <a:pPr algn="ctr">
              <a:buNone/>
            </a:pPr>
            <a:r>
              <a:rPr lang="en-US" sz="1400" b="1">
                <a:solidFill>
                  <a:srgbClr val="323232"/>
                </a:solidFill>
              </a:rPr>
              <a:t>Mission-critical data center SLAs with no tolerance for delay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8605E6C-D4F8-4F8D-A209-4159300F3843}"/>
              </a:ext>
            </a:extLst>
          </p:cNvPr>
          <p:cNvSpPr/>
          <p:nvPr/>
        </p:nvSpPr>
        <p:spPr>
          <a:xfrm>
            <a:off x="508000" y="4038600"/>
            <a:ext cx="3429000" cy="609600"/>
          </a:xfrm>
          <a:prstGeom prst="roundRect">
            <a:avLst/>
          </a:prstGeom>
          <a:solidFill>
            <a:srgbClr val="FFFFFF"/>
          </a:solidFill>
          <a:ln w="12700" cap="flat" cmpd="sng" algn="ctr">
            <a:solidFill>
              <a:srgbClr val="C9D3E4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rtlCol="0" anchor="ctr" anchorCtr="0">
            <a:noAutofit/>
          </a:bodyPr>
          <a:lstStyle/>
          <a:p>
            <a:pPr algn="ctr">
              <a:buNone/>
            </a:pPr>
            <a:r>
              <a:rPr lang="en-US" sz="1400" b="1">
                <a:solidFill>
                  <a:srgbClr val="323232"/>
                </a:solidFill>
              </a:rPr>
              <a:t>Tribal knowledge fragmented across experts, tools and sites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D9F4D39-FFC7-4F99-A90F-6EFD0B368F96}"/>
              </a:ext>
            </a:extLst>
          </p:cNvPr>
          <p:cNvSpPr/>
          <p:nvPr/>
        </p:nvSpPr>
        <p:spPr>
          <a:xfrm>
            <a:off x="8255000" y="1905000"/>
            <a:ext cx="3429000" cy="609600"/>
          </a:xfrm>
          <a:prstGeom prst="roundRect">
            <a:avLst/>
          </a:prstGeom>
          <a:solidFill>
            <a:srgbClr val="FFFFFF"/>
          </a:solidFill>
          <a:ln w="12700" cap="flat" cmpd="sng" algn="ctr">
            <a:solidFill>
              <a:srgbClr val="C9D3E4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rtlCol="0" anchor="ctr" anchorCtr="0">
            <a:noAutofit/>
          </a:bodyPr>
          <a:lstStyle/>
          <a:p>
            <a:pPr algn="ctr">
              <a:buNone/>
            </a:pPr>
            <a:r>
              <a:rPr lang="en-US" sz="1400" b="1">
                <a:solidFill>
                  <a:srgbClr val="194796"/>
                </a:solidFill>
              </a:rPr>
              <a:t>Majority of support emails deflected by AI auto-responses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2CC48F8-954E-4A99-8686-1D129C1B2126}"/>
              </a:ext>
            </a:extLst>
          </p:cNvPr>
          <p:cNvSpPr/>
          <p:nvPr/>
        </p:nvSpPr>
        <p:spPr>
          <a:xfrm>
            <a:off x="8255000" y="2616200"/>
            <a:ext cx="3429000" cy="609600"/>
          </a:xfrm>
          <a:prstGeom prst="roundRect">
            <a:avLst/>
          </a:prstGeom>
          <a:solidFill>
            <a:srgbClr val="FFFFFF"/>
          </a:solidFill>
          <a:ln w="12700" cap="flat" cmpd="sng" algn="ctr">
            <a:solidFill>
              <a:srgbClr val="C9D3E4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rtlCol="0" anchor="ctr" anchorCtr="0">
            <a:noAutofit/>
          </a:bodyPr>
          <a:lstStyle/>
          <a:p>
            <a:pPr algn="ctr">
              <a:buNone/>
            </a:pPr>
            <a:r>
              <a:rPr lang="en-US" sz="1400" b="1">
                <a:solidFill>
                  <a:srgbClr val="194796"/>
                </a:solidFill>
              </a:rPr>
              <a:t>Log file analysis pinpoints the resolution instantly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BEC1319-599C-45D8-9B26-5BD9A233A284}"/>
              </a:ext>
            </a:extLst>
          </p:cNvPr>
          <p:cNvSpPr/>
          <p:nvPr/>
        </p:nvSpPr>
        <p:spPr>
          <a:xfrm>
            <a:off x="8255000" y="3327400"/>
            <a:ext cx="3429000" cy="609600"/>
          </a:xfrm>
          <a:prstGeom prst="roundRect">
            <a:avLst/>
          </a:prstGeom>
          <a:solidFill>
            <a:srgbClr val="FFFFFF"/>
          </a:solidFill>
          <a:ln w="12700" cap="flat" cmpd="sng" algn="ctr">
            <a:solidFill>
              <a:srgbClr val="C9D3E4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rtlCol="0" anchor="ctr" anchorCtr="0">
            <a:noAutofit/>
          </a:bodyPr>
          <a:lstStyle/>
          <a:p>
            <a:pPr algn="ctr">
              <a:buNone/>
            </a:pPr>
            <a:r>
              <a:rPr lang="en-US" sz="1400" b="1">
                <a:solidFill>
                  <a:srgbClr val="194796"/>
                </a:solidFill>
              </a:rPr>
              <a:t>Parts orders and field escalations triggered automatically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759C838-BDD0-4894-A58D-3A9BF457D0F2}"/>
              </a:ext>
            </a:extLst>
          </p:cNvPr>
          <p:cNvSpPr/>
          <p:nvPr/>
        </p:nvSpPr>
        <p:spPr>
          <a:xfrm>
            <a:off x="8255000" y="4038600"/>
            <a:ext cx="3429000" cy="609600"/>
          </a:xfrm>
          <a:prstGeom prst="roundRect">
            <a:avLst/>
          </a:prstGeom>
          <a:solidFill>
            <a:srgbClr val="FFFFFF"/>
          </a:solidFill>
          <a:ln w="12700" cap="flat" cmpd="sng" algn="ctr">
            <a:solidFill>
              <a:srgbClr val="C9D3E4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rtlCol="0" anchor="ctr" anchorCtr="0">
            <a:noAutofit/>
          </a:bodyPr>
          <a:lstStyle/>
          <a:p>
            <a:pPr algn="ctr">
              <a:buNone/>
            </a:pPr>
            <a:r>
              <a:rPr lang="en-US" sz="1400" b="1">
                <a:solidFill>
                  <a:srgbClr val="194796"/>
                </a:solidFill>
              </a:rPr>
              <a:t>Knowledge base mined from historic agent responses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9E6B71E-09EA-4CA5-8E11-E81F986B9130}"/>
              </a:ext>
            </a:extLst>
          </p:cNvPr>
          <p:cNvSpPr/>
          <p:nvPr/>
        </p:nvSpPr>
        <p:spPr>
          <a:xfrm>
            <a:off x="4572000" y="2717800"/>
            <a:ext cx="3048000" cy="965200"/>
          </a:xfrm>
          <a:prstGeom prst="roundRect">
            <a:avLst/>
          </a:prstGeom>
          <a:solidFill>
            <a:srgbClr val="FFFFFF"/>
          </a:solidFill>
          <a:ln w="12700" cap="flat" cmpd="sng" algn="ctr">
            <a:solidFill>
              <a:srgbClr val="194796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rtlCol="0" anchor="ctr" anchorCtr="0">
            <a:noAutofit/>
          </a:bodyPr>
          <a:lstStyle/>
          <a:p>
            <a:pPr algn="ctr"/>
            <a:r>
              <a:rPr lang="en-US" sz="1400" b="1">
                <a:solidFill>
                  <a:srgbClr val="194796"/>
                </a:solidFill>
              </a:rPr>
              <a:t>Autonomous Support Journey powered by Circuitry.ai</a:t>
            </a:r>
          </a:p>
          <a:p>
            <a:pPr algn="ctr"/>
            <a:r>
              <a:rPr lang="en-US" sz="1400" b="1">
                <a:solidFill>
                  <a:srgbClr val="194796"/>
                </a:solidFill>
              </a:rPr>
              <a:t>Service Decision Intelligence</a:t>
            </a: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FC229DF3-1ECE-46D6-9C00-0B009F2385EB}"/>
              </a:ext>
            </a:extLst>
          </p:cNvPr>
          <p:cNvSpPr/>
          <p:nvPr/>
        </p:nvSpPr>
        <p:spPr>
          <a:xfrm>
            <a:off x="4140200" y="3810000"/>
            <a:ext cx="3810000" cy="203200"/>
          </a:xfrm>
          <a:prstGeom prst="rightArrow">
            <a:avLst/>
          </a:prstGeom>
          <a:solidFill>
            <a:srgbClr val="194796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17CA3F1-C2D5-426C-ACDC-3AA8B4AEA57E}"/>
              </a:ext>
            </a:extLst>
          </p:cNvPr>
          <p:cNvSpPr txBox="1"/>
          <p:nvPr/>
        </p:nvSpPr>
        <p:spPr>
          <a:xfrm>
            <a:off x="508000" y="5080000"/>
            <a:ext cx="11176000" cy="2794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ctr"/>
            <a:r>
              <a:rPr lang="en-US" sz="1400" b="1">
                <a:solidFill>
                  <a:srgbClr val="C2287B"/>
                </a:solidFill>
              </a:rPr>
              <a:t>HOW CIRCUITRY.AI DELIVERS IT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226D253-9F24-4650-91E8-749561AB842C}"/>
              </a:ext>
            </a:extLst>
          </p:cNvPr>
          <p:cNvSpPr/>
          <p:nvPr/>
        </p:nvSpPr>
        <p:spPr>
          <a:xfrm>
            <a:off x="508000" y="5461000"/>
            <a:ext cx="2667000" cy="711200"/>
          </a:xfrm>
          <a:prstGeom prst="rect">
            <a:avLst/>
          </a:prstGeom>
          <a:solidFill>
            <a:srgbClr val="F2F5FA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rtlCol="0" anchor="ctr" anchorCtr="0">
            <a:noAutofit/>
          </a:bodyPr>
          <a:lstStyle/>
          <a:p>
            <a:pPr algn="ctr"/>
            <a:r>
              <a:rPr lang="en-US" sz="1400">
                <a:solidFill>
                  <a:srgbClr val="323232"/>
                </a:solidFill>
              </a:rPr>
              <a:t>Knowledge mining across Confluence and SharePoint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F6F9C1B-AB56-4A51-8410-5F042FA39FE1}"/>
              </a:ext>
            </a:extLst>
          </p:cNvPr>
          <p:cNvSpPr/>
          <p:nvPr/>
        </p:nvSpPr>
        <p:spPr>
          <a:xfrm>
            <a:off x="3429000" y="5461000"/>
            <a:ext cx="2667000" cy="711200"/>
          </a:xfrm>
          <a:prstGeom prst="rect">
            <a:avLst/>
          </a:prstGeom>
          <a:solidFill>
            <a:srgbClr val="F2F5FA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rtlCol="0" anchor="ctr" anchorCtr="0">
            <a:noAutofit/>
          </a:bodyPr>
          <a:lstStyle/>
          <a:p>
            <a:pPr algn="ctr"/>
            <a:r>
              <a:rPr lang="en-US" sz="1400">
                <a:solidFill>
                  <a:srgbClr val="323232"/>
                </a:solidFill>
              </a:rPr>
              <a:t>AI email and phone support agents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9FBD29C-FCD3-47E8-8EA9-024A7A746EE0}"/>
              </a:ext>
            </a:extLst>
          </p:cNvPr>
          <p:cNvSpPr/>
          <p:nvPr/>
        </p:nvSpPr>
        <p:spPr>
          <a:xfrm>
            <a:off x="6350000" y="5461000"/>
            <a:ext cx="2667000" cy="711200"/>
          </a:xfrm>
          <a:prstGeom prst="rect">
            <a:avLst/>
          </a:prstGeom>
          <a:solidFill>
            <a:srgbClr val="F2F5FA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rtlCol="0" anchor="ctr" anchorCtr="0">
            <a:noAutofit/>
          </a:bodyPr>
          <a:lstStyle/>
          <a:p>
            <a:pPr algn="ctr"/>
            <a:r>
              <a:rPr lang="en-US" sz="1400">
                <a:solidFill>
                  <a:srgbClr val="323232"/>
                </a:solidFill>
              </a:rPr>
              <a:t>Orchestration across JIRA, SAP and Field Service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985A6FB-3F0E-44EB-B600-B1B8013DF4C4}"/>
              </a:ext>
            </a:extLst>
          </p:cNvPr>
          <p:cNvSpPr/>
          <p:nvPr/>
        </p:nvSpPr>
        <p:spPr>
          <a:xfrm>
            <a:off x="9271000" y="5461000"/>
            <a:ext cx="2667000" cy="711200"/>
          </a:xfrm>
          <a:prstGeom prst="rect">
            <a:avLst/>
          </a:prstGeom>
          <a:solidFill>
            <a:srgbClr val="F2F5FA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rtlCol="0" anchor="ctr" anchorCtr="0">
            <a:noAutofit/>
          </a:bodyPr>
          <a:lstStyle/>
          <a:p>
            <a:pPr algn="ctr"/>
            <a:r>
              <a:rPr lang="en-US" sz="1400">
                <a:solidFill>
                  <a:srgbClr val="323232"/>
                </a:solidFill>
              </a:rPr>
              <a:t>Continuous learning on every resolution</a:t>
            </a:r>
          </a:p>
        </p:txBody>
      </p:sp>
    </p:spTree>
    <p:extLst>
      <p:ext uri="{BB962C8B-B14F-4D97-AF65-F5344CB8AC3E}">
        <p14:creationId xmlns:p14="http://schemas.microsoft.com/office/powerpoint/2010/main" val="3536576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BFDEC9-A7FB-3719-08C0-A8F15A6C4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17E6B32-39D1-B920-3251-62E6BB794A22}"/>
              </a:ext>
            </a:extLst>
          </p:cNvPr>
          <p:cNvSpPr/>
          <p:nvPr/>
        </p:nvSpPr>
        <p:spPr>
          <a:xfrm>
            <a:off x="0" y="0"/>
            <a:ext cx="12192000" cy="81403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25C902-D953-94E5-4807-CF5F5B3B53A2}"/>
              </a:ext>
            </a:extLst>
          </p:cNvPr>
          <p:cNvSpPr/>
          <p:nvPr/>
        </p:nvSpPr>
        <p:spPr>
          <a:xfrm>
            <a:off x="240668" y="206964"/>
            <a:ext cx="10287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>
                <a:latin typeface="Futura PT Heavy" panose="020B0502020204020303" pitchFamily="34" charset="77"/>
              </a:rPr>
              <a:t>SERVICE JOURNEY </a:t>
            </a:r>
            <a:r>
              <a:rPr lang="en-US" sz="2000" b="1">
                <a:solidFill>
                  <a:schemeClr val="accent6">
                    <a:lumMod val="60000"/>
                    <a:lumOff val="40000"/>
                  </a:schemeClr>
                </a:solidFill>
                <a:latin typeface="Futura PT Heavy" panose="020B0502020204020303" pitchFamily="34" charset="77"/>
              </a:rPr>
              <a:t>CUSTOMER REQUEST THROUGH RESOLUTION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2FD1015-2BE3-10C6-FC2A-6ABF61C1CC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8336" y="-1765"/>
            <a:ext cx="796656" cy="80391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D2A95FD-61F1-6A74-9318-C6CACAA39E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72" y="1115785"/>
            <a:ext cx="11323864" cy="5661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038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FBDD71-F12E-755E-C867-5126A2C976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5C56F5D-FB42-C49F-EAA3-F4EA9AA55820}"/>
              </a:ext>
            </a:extLst>
          </p:cNvPr>
          <p:cNvSpPr/>
          <p:nvPr/>
        </p:nvSpPr>
        <p:spPr>
          <a:xfrm>
            <a:off x="1" y="0"/>
            <a:ext cx="12192000" cy="81403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466C0D1-ACE4-27D3-71A5-1428CADC52FA}"/>
              </a:ext>
            </a:extLst>
          </p:cNvPr>
          <p:cNvSpPr/>
          <p:nvPr/>
        </p:nvSpPr>
        <p:spPr>
          <a:xfrm>
            <a:off x="439614" y="159491"/>
            <a:ext cx="9078459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b="1">
                <a:latin typeface="Futura PT Heavy" panose="020B0502020204020303" pitchFamily="34" charset="77"/>
              </a:rPr>
              <a:t>HYPERTEC </a:t>
            </a:r>
            <a:r>
              <a:rPr lang="en-US" sz="2500" b="1">
                <a:solidFill>
                  <a:schemeClr val="accent6">
                    <a:lumMod val="60000"/>
                    <a:lumOff val="40000"/>
                  </a:schemeClr>
                </a:solidFill>
                <a:latin typeface="Futura PT Heavy" panose="020B0502020204020303" pitchFamily="34" charset="77"/>
              </a:rPr>
              <a:t>KNOWLEDGE MINING</a:t>
            </a:r>
          </a:p>
        </p:txBody>
      </p:sp>
      <p:pic>
        <p:nvPicPr>
          <p:cNvPr id="4" name="Picture 3" descr="A black logo with black text&#10;&#10;AI-generated content may be incorrect.">
            <a:extLst>
              <a:ext uri="{FF2B5EF4-FFF2-40B4-BE49-F238E27FC236}">
                <a16:creationId xmlns:a16="http://schemas.microsoft.com/office/drawing/2014/main" id="{E610FD08-8B4A-301E-FDBA-FD21278F73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68336" y="-1765"/>
            <a:ext cx="796656" cy="803912"/>
          </a:xfrm>
          <a:prstGeom prst="rect">
            <a:avLst/>
          </a:prstGeom>
        </p:spPr>
      </p:pic>
      <p:pic>
        <p:nvPicPr>
          <p:cNvPr id="5" name="Knowledge Mining">
            <a:hlinkClick r:id="" action="ppaction://media"/>
            <a:extLst>
              <a:ext uri="{FF2B5EF4-FFF2-40B4-BE49-F238E27FC236}">
                <a16:creationId xmlns:a16="http://schemas.microsoft.com/office/drawing/2014/main" id="{5E04B389-6200-ACBC-9A4B-2A94C37F805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9543" y="932908"/>
            <a:ext cx="10334171" cy="576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37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7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FF29DB-123F-ADA1-C294-E8F4C4A088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3A84D4E-8E2B-9581-9B65-14CA19699CFA}"/>
              </a:ext>
            </a:extLst>
          </p:cNvPr>
          <p:cNvSpPr/>
          <p:nvPr/>
        </p:nvSpPr>
        <p:spPr>
          <a:xfrm>
            <a:off x="1" y="0"/>
            <a:ext cx="12192000" cy="81403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A3BCAB6-5C33-8698-F252-BE5208F212B1}"/>
              </a:ext>
            </a:extLst>
          </p:cNvPr>
          <p:cNvSpPr/>
          <p:nvPr/>
        </p:nvSpPr>
        <p:spPr>
          <a:xfrm>
            <a:off x="439614" y="159491"/>
            <a:ext cx="9078459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b="1">
                <a:latin typeface="Futura PT Heavy" panose="020B0502020204020303" pitchFamily="34" charset="77"/>
              </a:rPr>
              <a:t>HYPERTEC </a:t>
            </a:r>
            <a:r>
              <a:rPr lang="en-US" sz="2500" b="1">
                <a:solidFill>
                  <a:schemeClr val="accent6">
                    <a:lumMod val="60000"/>
                    <a:lumOff val="40000"/>
                  </a:schemeClr>
                </a:solidFill>
                <a:latin typeface="Futura PT Heavy" panose="020B0502020204020303" pitchFamily="34" charset="77"/>
              </a:rPr>
              <a:t>KNOWLEDGE MINING</a:t>
            </a:r>
          </a:p>
        </p:txBody>
      </p:sp>
      <p:pic>
        <p:nvPicPr>
          <p:cNvPr id="4" name="Picture 3" descr="A black logo with black text&#10;&#10;AI-generated content may be incorrect.">
            <a:extLst>
              <a:ext uri="{FF2B5EF4-FFF2-40B4-BE49-F238E27FC236}">
                <a16:creationId xmlns:a16="http://schemas.microsoft.com/office/drawing/2014/main" id="{0F87C6BE-F085-D5D7-396A-2F662EA5C4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68336" y="-1765"/>
            <a:ext cx="796656" cy="803912"/>
          </a:xfrm>
          <a:prstGeom prst="rect">
            <a:avLst/>
          </a:prstGeom>
        </p:spPr>
      </p:pic>
      <p:pic>
        <p:nvPicPr>
          <p:cNvPr id="5" name="Knowledge Mining 2.1">
            <a:hlinkClick r:id="" action="ppaction://media"/>
            <a:extLst>
              <a:ext uri="{FF2B5EF4-FFF2-40B4-BE49-F238E27FC236}">
                <a16:creationId xmlns:a16="http://schemas.microsoft.com/office/drawing/2014/main" id="{2778005D-A4EB-4663-D15C-6179D053622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0857" y="925285"/>
            <a:ext cx="10297885" cy="5798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204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1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239E3-B19E-83D2-AA7A-E54C79624C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63595A7-BBBC-1CA3-801A-27D9FE863605}"/>
              </a:ext>
            </a:extLst>
          </p:cNvPr>
          <p:cNvSpPr/>
          <p:nvPr/>
        </p:nvSpPr>
        <p:spPr>
          <a:xfrm>
            <a:off x="1" y="0"/>
            <a:ext cx="12192000" cy="81403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217A69E-658A-D66E-6AC2-CF1E8F974E1E}"/>
              </a:ext>
            </a:extLst>
          </p:cNvPr>
          <p:cNvSpPr/>
          <p:nvPr/>
        </p:nvSpPr>
        <p:spPr>
          <a:xfrm>
            <a:off x="439614" y="159491"/>
            <a:ext cx="827047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b="1">
                <a:latin typeface="Futura PT Heavy" panose="020B0502020204020303" pitchFamily="34" charset="77"/>
              </a:rPr>
              <a:t>HYPERTEC </a:t>
            </a:r>
            <a:r>
              <a:rPr lang="en-US" sz="2500" b="1">
                <a:solidFill>
                  <a:schemeClr val="accent6">
                    <a:lumMod val="60000"/>
                    <a:lumOff val="40000"/>
                  </a:schemeClr>
                </a:solidFill>
                <a:latin typeface="Futura PT Heavy" panose="020B0502020204020303" pitchFamily="34" charset="77"/>
              </a:rPr>
              <a:t>TECHNICAL SUPPORT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2724BB38-8F7B-A236-805D-961E29E6EC2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13231" y="159491"/>
            <a:ext cx="901291" cy="455866"/>
          </a:xfrm>
          <a:prstGeom prst="rect">
            <a:avLst/>
          </a:prstGeom>
        </p:spPr>
      </p:pic>
      <p:pic>
        <p:nvPicPr>
          <p:cNvPr id="4" name="Email Agent 2">
            <a:hlinkClick r:id="" action="ppaction://media"/>
            <a:extLst>
              <a:ext uri="{FF2B5EF4-FFF2-40B4-BE49-F238E27FC236}">
                <a16:creationId xmlns:a16="http://schemas.microsoft.com/office/drawing/2014/main" id="{586E234D-6802-B477-5681-ABC82B553A1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4380" y="998095"/>
            <a:ext cx="10296993" cy="5811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934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5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AE0180-8EE4-7FCF-26CB-9157DF668A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E3BB445-A9FE-97DD-79B0-4057284B22C4}"/>
              </a:ext>
            </a:extLst>
          </p:cNvPr>
          <p:cNvSpPr/>
          <p:nvPr/>
        </p:nvSpPr>
        <p:spPr>
          <a:xfrm>
            <a:off x="0" y="-27468"/>
            <a:ext cx="12192000" cy="81403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EB1383EA-09E2-5284-AE57-C641A5AFD43F}"/>
              </a:ext>
            </a:extLst>
          </p:cNvPr>
          <p:cNvSpPr/>
          <p:nvPr/>
        </p:nvSpPr>
        <p:spPr>
          <a:xfrm>
            <a:off x="408293" y="2002573"/>
            <a:ext cx="2743200" cy="4279392"/>
          </a:xfrm>
          <a:prstGeom prst="round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4962131-7E04-5308-AB46-55945CF4E418}"/>
              </a:ext>
            </a:extLst>
          </p:cNvPr>
          <p:cNvSpPr/>
          <p:nvPr/>
        </p:nvSpPr>
        <p:spPr>
          <a:xfrm>
            <a:off x="350597" y="3431536"/>
            <a:ext cx="2868363" cy="46435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171450" indent="-171450">
              <a:buFont typeface="Arial"/>
              <a:buChar char="•"/>
            </a:pPr>
            <a:endParaRPr lang="en-US" sz="1200">
              <a:solidFill>
                <a:srgbClr val="000000"/>
              </a:solidFill>
              <a:latin typeface="Poppins"/>
              <a:ea typeface="+mn-lt"/>
              <a:cs typeface="Poppins"/>
            </a:endParaRPr>
          </a:p>
          <a:p>
            <a:pPr marL="171450" indent="-171450">
              <a:lnSpc>
                <a:spcPts val="1500"/>
              </a:lnSpc>
              <a:buFont typeface="Arial" panose="020B0604020202020204" pitchFamily="34" charset="0"/>
              <a:buChar char="•"/>
            </a:pPr>
            <a:endParaRPr lang="en-US" sz="1200">
              <a:solidFill>
                <a:srgbClr val="000000"/>
              </a:solidFill>
              <a:latin typeface="Poppins"/>
              <a:ea typeface="Roboto"/>
              <a:cs typeface="Poppins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0D16C45-10F3-A9F1-C430-480CAB543A45}"/>
              </a:ext>
            </a:extLst>
          </p:cNvPr>
          <p:cNvSpPr/>
          <p:nvPr/>
        </p:nvSpPr>
        <p:spPr>
          <a:xfrm>
            <a:off x="749582" y="2857454"/>
            <a:ext cx="2060623" cy="350352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  <a:ea typeface="Calibri"/>
                <a:cs typeface="Calibri"/>
              </a:rPr>
              <a:t>Voice Agent</a:t>
            </a:r>
            <a:b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  <a:ea typeface="Calibri"/>
                <a:cs typeface="Calibri"/>
              </a:rPr>
            </a:br>
            <a:endParaRPr lang="en-US">
              <a:solidFill>
                <a:schemeClr val="accent6">
                  <a:lumMod val="60000"/>
                  <a:lumOff val="40000"/>
                </a:schemeClr>
              </a:solidFill>
              <a:ea typeface="+mn-lt"/>
              <a:cs typeface="+mn-lt"/>
            </a:endParaRPr>
          </a:p>
          <a:p>
            <a:pPr>
              <a:buFont typeface="Arial"/>
              <a:buChar char="•"/>
            </a:pPr>
            <a:r>
              <a:rPr lang="en-US" sz="1400" b="1">
                <a:solidFill>
                  <a:srgbClr val="000000"/>
                </a:solidFill>
                <a:ea typeface="+mn-lt"/>
                <a:cs typeface="+mn-lt"/>
              </a:rPr>
              <a:t>Hands-free support:</a:t>
            </a:r>
            <a:r>
              <a:rPr lang="en-US" sz="1400">
                <a:solidFill>
                  <a:srgbClr val="000000"/>
                </a:solidFill>
                <a:ea typeface="+mn-lt"/>
                <a:cs typeface="+mn-lt"/>
              </a:rPr>
              <a:t> Get answers without stopping work</a:t>
            </a:r>
            <a:endParaRPr lang="en-US" sz="140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r>
              <a:rPr lang="en-US" sz="1400" b="1">
                <a:solidFill>
                  <a:srgbClr val="000000"/>
                </a:solidFill>
                <a:ea typeface="+mn-lt"/>
                <a:cs typeface="+mn-lt"/>
              </a:rPr>
              <a:t>Faster fixes:</a:t>
            </a:r>
            <a:r>
              <a:rPr lang="en-US" sz="1400">
                <a:solidFill>
                  <a:srgbClr val="000000"/>
                </a:solidFill>
                <a:ea typeface="+mn-lt"/>
                <a:cs typeface="+mn-lt"/>
              </a:rPr>
              <a:t> Instant guidance speeds troubleshooting</a:t>
            </a:r>
            <a:endParaRPr lang="en-US" sz="140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r>
              <a:rPr lang="en-US" sz="1400" b="1">
                <a:solidFill>
                  <a:srgbClr val="000000"/>
                </a:solidFill>
                <a:ea typeface="+mn-lt"/>
                <a:cs typeface="+mn-lt"/>
              </a:rPr>
              <a:t>Expert knowledge on demand:</a:t>
            </a:r>
            <a:r>
              <a:rPr lang="en-US" sz="1400">
                <a:solidFill>
                  <a:srgbClr val="000000"/>
                </a:solidFill>
                <a:ea typeface="+mn-lt"/>
                <a:cs typeface="+mn-lt"/>
              </a:rPr>
              <a:t> Access info anywhere, anytime</a:t>
            </a:r>
            <a:endParaRPr lang="en-US" sz="140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r>
              <a:rPr lang="en-US" sz="1400" b="1">
                <a:solidFill>
                  <a:srgbClr val="000000"/>
                </a:solidFill>
                <a:ea typeface="+mn-lt"/>
                <a:cs typeface="+mn-lt"/>
              </a:rPr>
              <a:t>Safer, more productive work:</a:t>
            </a:r>
            <a:r>
              <a:rPr lang="en-US" sz="1400">
                <a:solidFill>
                  <a:srgbClr val="000000"/>
                </a:solidFill>
                <a:ea typeface="+mn-lt"/>
                <a:cs typeface="+mn-lt"/>
              </a:rPr>
              <a:t> Stay focused without device handling</a:t>
            </a:r>
            <a:endParaRPr lang="en-US" sz="1400"/>
          </a:p>
          <a:p>
            <a:pPr marL="171450" indent="-171450">
              <a:buFont typeface="Arial,Sans-Serif"/>
              <a:buChar char="•"/>
            </a:pPr>
            <a:endParaRPr lang="en-US" sz="1200">
              <a:solidFill>
                <a:srgbClr val="000000"/>
              </a:solidFill>
              <a:latin typeface="Poppins"/>
              <a:ea typeface="Calibri"/>
              <a:cs typeface="Poppin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876581C-C348-3831-AB5A-24138AC153A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621" r="31835"/>
          <a:stretch/>
        </p:blipFill>
        <p:spPr>
          <a:xfrm>
            <a:off x="1075805" y="1455057"/>
            <a:ext cx="1408176" cy="1408176"/>
          </a:xfrm>
          <a:prstGeom prst="ellipse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3B33F743-CA9B-872C-DCC0-853B5F26384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013231" y="159491"/>
            <a:ext cx="901291" cy="45586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86219B1-1D04-2E59-E0E8-FB647A5093DD}"/>
              </a:ext>
            </a:extLst>
          </p:cNvPr>
          <p:cNvSpPr/>
          <p:nvPr/>
        </p:nvSpPr>
        <p:spPr>
          <a:xfrm>
            <a:off x="277478" y="159491"/>
            <a:ext cx="9200819" cy="47705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kumimoji="0" lang="en-US" sz="25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utura PT Heavy"/>
                <a:ea typeface="+mn-ea"/>
                <a:cs typeface="+mn-cs"/>
              </a:rPr>
              <a:t>DEMO</a:t>
            </a:r>
            <a:r>
              <a:rPr lang="en-US" sz="2500" b="1">
                <a:solidFill>
                  <a:srgbClr val="427ADD"/>
                </a:solidFill>
                <a:latin typeface="Futura PT Heavy"/>
                <a:ea typeface="+mn-lt"/>
                <a:cs typeface="+mn-lt"/>
              </a:rPr>
              <a:t> VOICE AGENT</a:t>
            </a:r>
            <a:endParaRPr lang="en-US" sz="2500" b="1">
              <a:solidFill>
                <a:schemeClr val="accent6">
                  <a:lumMod val="60000"/>
                  <a:lumOff val="40000"/>
                </a:schemeClr>
              </a:solidFill>
              <a:latin typeface="Futura PT Heavy" panose="020B0502020204020303" pitchFamily="34" charset="77"/>
            </a:endParaRPr>
          </a:p>
        </p:txBody>
      </p:sp>
      <p:pic>
        <p:nvPicPr>
          <p:cNvPr id="3" name="Voice Agent">
            <a:hlinkClick r:id="" action="ppaction://media"/>
            <a:extLst>
              <a:ext uri="{FF2B5EF4-FFF2-40B4-BE49-F238E27FC236}">
                <a16:creationId xmlns:a16="http://schemas.microsoft.com/office/drawing/2014/main" id="{0A632474-ABFF-0788-1026-1F7B3A83E17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408218" y="1267690"/>
            <a:ext cx="8506691" cy="477981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292A653-BB45-F707-D10C-0AF2DC80B677}"/>
              </a:ext>
            </a:extLst>
          </p:cNvPr>
          <p:cNvSpPr/>
          <p:nvPr/>
        </p:nvSpPr>
        <p:spPr>
          <a:xfrm>
            <a:off x="3355760" y="1012054"/>
            <a:ext cx="3169328" cy="512241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59D167-B360-A569-6C12-94A109E198B9}"/>
              </a:ext>
            </a:extLst>
          </p:cNvPr>
          <p:cNvSpPr/>
          <p:nvPr/>
        </p:nvSpPr>
        <p:spPr>
          <a:xfrm>
            <a:off x="8787487" y="1164454"/>
            <a:ext cx="3169328" cy="512241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7D1D24-44BC-03BF-0B0E-8A328143E55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020" y="1164454"/>
            <a:ext cx="2631085" cy="5090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964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7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 mute="1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eme 28">
  <a:themeElements>
    <a:clrScheme name="Custom 1">
      <a:dk1>
        <a:srgbClr val="000000"/>
      </a:dk1>
      <a:lt1>
        <a:srgbClr val="FFFFFF"/>
      </a:lt1>
      <a:dk2>
        <a:srgbClr val="323232"/>
      </a:dk2>
      <a:lt2>
        <a:srgbClr val="FFFFFF"/>
      </a:lt2>
      <a:accent1>
        <a:srgbClr val="A4287B"/>
      </a:accent1>
      <a:accent2>
        <a:srgbClr val="C2287B"/>
      </a:accent2>
      <a:accent3>
        <a:srgbClr val="4D8FE8"/>
      </a:accent3>
      <a:accent4>
        <a:srgbClr val="4DAAE8"/>
      </a:accent4>
      <a:accent5>
        <a:srgbClr val="194796"/>
      </a:accent5>
      <a:accent6>
        <a:srgbClr val="153875"/>
      </a:accent6>
      <a:hlink>
        <a:srgbClr val="FFFFFF"/>
      </a:hlink>
      <a:folHlink>
        <a:srgbClr val="FFFF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 28" id="{4161406E-A09D-45F3-A929-484F6B513FB5}" vid="{BFF3F35B-36CB-49C2-ABA4-E34927F7C55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2" Type="http://schemas.microsoft.com/office/2011/relationships/webextension" Target="webextension2.xml"/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  <wetp:taskpane dockstate="right" visibility="0" width="350" row="0">
    <wetp:webextensionref xmlns:r="http://schemas.openxmlformats.org/officeDocument/2006/relationships" r:id="rId2"/>
  </wetp:taskpane>
</wetp:taskpanes>
</file>

<file path=ppt/webextensions/webextension1.xml><?xml version="1.0" encoding="utf-8"?>
<we:webextension xmlns:we="http://schemas.microsoft.com/office/webextensions/webextension/2010/11" id="{AB9D063C-7D9C-4B56-B5C8-E9BFC666D425}">
  <we:reference id="11d7cf85-ae5a-43b8-bc58-1e1a151cce24" version="1.0.0.1" store="EXCatalog" storeType="EXCatalog"/>
  <we:alternateReferences>
    <we:reference id="WA200010725" version="1.0.0.1" store="en-US" storeType="OMEX"/>
  </we:alternateReferences>
  <we:properties>
    <we:property name="claude.fileId" value="&quot;8ee1edd8-e3b5-4b29-b45d-503655462eb8&quot;"/>
  </we:properties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958C2AA4-5E3F-4F2F-B9CC-1FA0C4B54563}">
  <we:reference id="WA200010215" version="2.0.0.0" store="Omex" storeType="OMEX"/>
  <we:alternateReferences>
    <we:reference id="WA200010215" version="2.0.0.0" store="WA200010215" storeType="OMEX"/>
  </we:alternateReferences>
  <we:properties>
    <we:property name="bps.codex_control.document_id" value="&quot;a38a9ef8-7319-4fcf-ba99-8cf320bcdc7f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</TotalTime>
  <Words>366</Words>
  <Application>Microsoft Macintosh PowerPoint</Application>
  <PresentationFormat>Widescreen</PresentationFormat>
  <Paragraphs>61</Paragraphs>
  <Slides>10</Slides>
  <Notes>10</Notes>
  <HiddenSlides>0</HiddenSlides>
  <MMClips>4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Aptos</vt:lpstr>
      <vt:lpstr>Arial</vt:lpstr>
      <vt:lpstr>Arial,Sans-Serif</vt:lpstr>
      <vt:lpstr>Calibri</vt:lpstr>
      <vt:lpstr>Futura PT Heavy</vt:lpstr>
      <vt:lpstr>Inter Light</vt:lpstr>
      <vt:lpstr>Poppins</vt:lpstr>
      <vt:lpstr>SFUIDisplay-Bold</vt:lpstr>
      <vt:lpstr>Theme 28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Ariane Mercado</cp:lastModifiedBy>
  <cp:revision>2</cp:revision>
  <dcterms:created xsi:type="dcterms:W3CDTF">2023-04-01T09:06:24Z</dcterms:created>
  <dcterms:modified xsi:type="dcterms:W3CDTF">2026-08-13T16:50:41Z</dcterms:modified>
</cp:coreProperties>
</file>